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56" r:id="rId1"/>
  </p:sldMasterIdLst>
  <p:notesMasterIdLst>
    <p:notesMasterId r:id="rId91"/>
  </p:notesMasterIdLst>
  <p:handoutMasterIdLst>
    <p:handoutMasterId r:id="rId92"/>
  </p:handoutMasterIdLst>
  <p:sldIdLst>
    <p:sldId id="256" r:id="rId2"/>
    <p:sldId id="326" r:id="rId3"/>
    <p:sldId id="270" r:id="rId4"/>
    <p:sldId id="283" r:id="rId5"/>
    <p:sldId id="662" r:id="rId6"/>
    <p:sldId id="258" r:id="rId7"/>
    <p:sldId id="661" r:id="rId8"/>
    <p:sldId id="259" r:id="rId9"/>
    <p:sldId id="329" r:id="rId10"/>
    <p:sldId id="330" r:id="rId11"/>
    <p:sldId id="675" r:id="rId12"/>
    <p:sldId id="331" r:id="rId13"/>
    <p:sldId id="260" r:id="rId14"/>
    <p:sldId id="332" r:id="rId15"/>
    <p:sldId id="663" r:id="rId16"/>
    <p:sldId id="676" r:id="rId17"/>
    <p:sldId id="678" r:id="rId18"/>
    <p:sldId id="679" r:id="rId19"/>
    <p:sldId id="680" r:id="rId20"/>
    <p:sldId id="677" r:id="rId21"/>
    <p:sldId id="334" r:id="rId22"/>
    <p:sldId id="336" r:id="rId23"/>
    <p:sldId id="337" r:id="rId24"/>
    <p:sldId id="290" r:id="rId25"/>
    <p:sldId id="338" r:id="rId26"/>
    <p:sldId id="339" r:id="rId27"/>
    <p:sldId id="340" r:id="rId28"/>
    <p:sldId id="681" r:id="rId29"/>
    <p:sldId id="341" r:id="rId30"/>
    <p:sldId id="342" r:id="rId31"/>
    <p:sldId id="682" r:id="rId32"/>
    <p:sldId id="343" r:id="rId33"/>
    <p:sldId id="327" r:id="rId34"/>
    <p:sldId id="328" r:id="rId35"/>
    <p:sldId id="286" r:id="rId36"/>
    <p:sldId id="299" r:id="rId37"/>
    <p:sldId id="344" r:id="rId38"/>
    <p:sldId id="285" r:id="rId39"/>
    <p:sldId id="345" r:id="rId40"/>
    <p:sldId id="293" r:id="rId41"/>
    <p:sldId id="346" r:id="rId42"/>
    <p:sldId id="348" r:id="rId43"/>
    <p:sldId id="349" r:id="rId44"/>
    <p:sldId id="664" r:id="rId45"/>
    <p:sldId id="665" r:id="rId46"/>
    <p:sldId id="666" r:id="rId47"/>
    <p:sldId id="667" r:id="rId48"/>
    <p:sldId id="668" r:id="rId49"/>
    <p:sldId id="292" r:id="rId50"/>
    <p:sldId id="321" r:id="rId51"/>
    <p:sldId id="322" r:id="rId52"/>
    <p:sldId id="323" r:id="rId53"/>
    <p:sldId id="659" r:id="rId54"/>
    <p:sldId id="669" r:id="rId55"/>
    <p:sldId id="671" r:id="rId56"/>
    <p:sldId id="670" r:id="rId57"/>
    <p:sldId id="672" r:id="rId58"/>
    <p:sldId id="683" r:id="rId59"/>
    <p:sldId id="673" r:id="rId60"/>
    <p:sldId id="312" r:id="rId61"/>
    <p:sldId id="288" r:id="rId62"/>
    <p:sldId id="289" r:id="rId63"/>
    <p:sldId id="684" r:id="rId64"/>
    <p:sldId id="301" r:id="rId65"/>
    <p:sldId id="262" r:id="rId66"/>
    <p:sldId id="318" r:id="rId67"/>
    <p:sldId id="313" r:id="rId68"/>
    <p:sldId id="319" r:id="rId69"/>
    <p:sldId id="350" r:id="rId70"/>
    <p:sldId id="685" r:id="rId71"/>
    <p:sldId id="353" r:id="rId72"/>
    <p:sldId id="658" r:id="rId73"/>
    <p:sldId id="354" r:id="rId74"/>
    <p:sldId id="351" r:id="rId75"/>
    <p:sldId id="674" r:id="rId76"/>
    <p:sldId id="314" r:id="rId77"/>
    <p:sldId id="316" r:id="rId78"/>
    <p:sldId id="317" r:id="rId79"/>
    <p:sldId id="686" r:id="rId80"/>
    <p:sldId id="324" r:id="rId81"/>
    <p:sldId id="660" r:id="rId82"/>
    <p:sldId id="294" r:id="rId83"/>
    <p:sldId id="296" r:id="rId84"/>
    <p:sldId id="295" r:id="rId85"/>
    <p:sldId id="297" r:id="rId86"/>
    <p:sldId id="291" r:id="rId87"/>
    <p:sldId id="298" r:id="rId88"/>
    <p:sldId id="352" r:id="rId89"/>
    <p:sldId id="281" r:id="rId9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ADFF"/>
    <a:srgbClr val="ADD6FF"/>
    <a:srgbClr val="C0C9F6"/>
    <a:srgbClr val="FFC000"/>
    <a:srgbClr val="CCECFF"/>
    <a:srgbClr val="FFFFCC"/>
    <a:srgbClr val="F5ED5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3178" autoAdjust="0"/>
  </p:normalViewPr>
  <p:slideViewPr>
    <p:cSldViewPr>
      <p:cViewPr varScale="1">
        <p:scale>
          <a:sx n="118" d="100"/>
          <a:sy n="118" d="100"/>
        </p:scale>
        <p:origin x="1642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1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204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C1997ABA-BD75-4935-BE34-D843EA9196CD}" type="datetimeFigureOut">
              <a:rPr lang="zh-CN" altLang="en-US"/>
              <a:pPr>
                <a:defRPr/>
              </a:pPr>
              <a:t>2023/12/4</a:t>
            </a:fld>
            <a:endParaRPr lang="en-US" altLang="zh-CN"/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40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DC01CE7-FB5D-406F-82D3-C0CBC7CC43F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24F2E7F-5480-4B21-B133-FABC7CF3FCD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F26C82C-6440-4318-85EA-E6CF6ADDD34E}" type="slidenum">
              <a:rPr lang="zh-CN" altLang="en-US" smtClean="0">
                <a:latin typeface="Arial" panose="020B0604020202020204" pitchFamily="34" charset="0"/>
              </a:rPr>
              <a:pPr/>
              <a:t>4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B74D5-7AB7-4357-9C95-B2841929A24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815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F26C82C-6440-4318-85EA-E6CF6ADDD34E}" type="slidenum">
              <a:rPr lang="zh-CN" altLang="en-US" smtClean="0">
                <a:latin typeface="Arial" panose="020B0604020202020204" pitchFamily="34" charset="0"/>
              </a:rPr>
              <a:pPr/>
              <a:t>33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603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BA53C191-05CD-45D4-A3F5-5BFF2C4D59DC}" type="slidenum">
              <a:rPr lang="zh-CN" altLang="en-US" smtClean="0">
                <a:latin typeface="Arial" panose="020B0604020202020204" pitchFamily="34" charset="0"/>
              </a:rPr>
              <a:pPr/>
              <a:t>61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FEAC-2858-416F-A4F6-E1735B752296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57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FA8D314B-640C-4CC9-B315-A4AE08E60BF0}" type="slidenum">
              <a:rPr lang="en-US" smtClean="0">
                <a:solidFill>
                  <a:prstClr val="black"/>
                </a:solidFill>
                <a:latin typeface="Calibri"/>
                <a:ea typeface="+mn-ea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83</a:t>
            </a:fld>
            <a:endParaRPr lang="en-US">
              <a:solidFill>
                <a:prstClr val="black"/>
              </a:solidFill>
              <a:latin typeface="Calibri"/>
              <a:ea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2"/>
          <p:cNvSpPr>
            <a:spLocks noChangeArrowheads="1"/>
          </p:cNvSpPr>
          <p:nvPr/>
        </p:nvSpPr>
        <p:spPr bwMode="ltGray">
          <a:xfrm>
            <a:off x="827088" y="1196975"/>
            <a:ext cx="8305800" cy="9144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>
              <a:latin typeface="Times New Roman" panose="02020603050405020304" pitchFamily="18" charset="0"/>
            </a:endParaRPr>
          </a:p>
        </p:txBody>
      </p:sp>
      <p:pic>
        <p:nvPicPr>
          <p:cNvPr id="5" name="Picture 31" descr="psh3_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857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3" name="Rectangle 21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971550" y="1125538"/>
            <a:ext cx="8064500" cy="1081087"/>
          </a:xfrm>
        </p:spPr>
        <p:txBody>
          <a:bodyPr/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ko-KR" altLang="en-US"/>
              <a:t>单击此处编辑母版标题样式</a:t>
            </a:r>
          </a:p>
        </p:txBody>
      </p:sp>
      <p:sp>
        <p:nvSpPr>
          <p:cNvPr id="13334" name="Rectangle 2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971550" y="3810000"/>
            <a:ext cx="80645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 i="1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ko-KR" altLang="en-US"/>
              <a:t>单击此处编辑母版副标题样式</a:t>
            </a:r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553200"/>
            <a:ext cx="2133600" cy="152400"/>
          </a:xfrm>
        </p:spPr>
        <p:txBody>
          <a:bodyPr/>
          <a:lstStyle>
            <a:lvl1pPr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152400"/>
          </a:xfrm>
        </p:spPr>
        <p:txBody>
          <a:bodyPr/>
          <a:lstStyle>
            <a:lvl1pPr algn="ctr"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53200"/>
            <a:ext cx="2133600" cy="152400"/>
          </a:xfrm>
        </p:spPr>
        <p:txBody>
          <a:bodyPr/>
          <a:lstStyle>
            <a:lvl1pPr algn="r"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11C49F1-19C0-447B-8BB3-5C37FB63F24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9626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BE7463-12B9-4F59-A045-9A883EEB21A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76107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19925" y="304800"/>
            <a:ext cx="2016125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71550" y="304800"/>
            <a:ext cx="5895975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1B54E6-D965-4071-A71E-BA8633E2FC3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57545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550" y="304800"/>
            <a:ext cx="7777163" cy="8921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71550" y="1371600"/>
            <a:ext cx="3956050" cy="4953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0000" y="1371600"/>
            <a:ext cx="3956050" cy="4953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C5A5D0-0DC7-4EDB-9FE5-8F9F136168A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4465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7B162C-10C2-4DFE-B37D-80D43CD856C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336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9D734C-B545-4E34-9CAD-6CB1042E5EB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51209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71550" y="1371600"/>
            <a:ext cx="395605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0000" y="1371600"/>
            <a:ext cx="395605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359DC3-3093-48E8-AD03-60440D428E6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1320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8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9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2B4310-2554-4E97-BA1B-CBF07D92A2F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28629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D4C4AE-AB65-4DEC-B7FE-6B1E92F9A13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6148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365BF3-61F6-4412-B804-22036ADF534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6985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77E27B-A759-4E34-8488-01FC446FC6E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70860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2123F-03F0-4D00-B408-5F39B6D5EE6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93158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3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>
              <a:latin typeface="Times New Roman" panose="02020603050405020304" pitchFamily="18" charset="0"/>
            </a:endParaRPr>
          </a:p>
        </p:txBody>
      </p:sp>
      <p:pic>
        <p:nvPicPr>
          <p:cNvPr id="1027" name="Picture 34" descr="psh3_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857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1"/>
          <p:cNvSpPr>
            <a:spLocks noGrp="1" noChangeArrowheads="1"/>
          </p:cNvSpPr>
          <p:nvPr>
            <p:ph type="title"/>
          </p:nvPr>
        </p:nvSpPr>
        <p:spPr bwMode="black">
          <a:xfrm>
            <a:off x="971550" y="304800"/>
            <a:ext cx="7777163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单击此处编辑母版标题样式</a:t>
            </a:r>
          </a:p>
        </p:txBody>
      </p:sp>
      <p:sp>
        <p:nvSpPr>
          <p:cNvPr id="12310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1550" y="1371600"/>
            <a:ext cx="806450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单击此处编辑母版文本样式</a:t>
            </a:r>
          </a:p>
          <a:p>
            <a:pPr lvl="1"/>
            <a:r>
              <a:rPr lang="ko-KR" altLang="en-US"/>
              <a:t>第二级</a:t>
            </a:r>
          </a:p>
          <a:p>
            <a:pPr lvl="2"/>
            <a:r>
              <a:rPr lang="ko-KR" altLang="en-US"/>
              <a:t>第三级</a:t>
            </a:r>
          </a:p>
          <a:p>
            <a:pPr lvl="3"/>
            <a:r>
              <a:rPr lang="ko-KR" altLang="en-US"/>
              <a:t>第四级</a:t>
            </a:r>
          </a:p>
          <a:p>
            <a:pPr lvl="4"/>
            <a:r>
              <a:rPr lang="ko-KR" altLang="en-US"/>
              <a:t>第五级</a:t>
            </a:r>
          </a:p>
        </p:txBody>
      </p:sp>
      <p:sp>
        <p:nvSpPr>
          <p:cNvPr id="12311" name="Rectangle 2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77900" y="6508750"/>
            <a:ext cx="2514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 b="1">
                <a:solidFill>
                  <a:schemeClr val="bg1"/>
                </a:solidFill>
                <a:latin typeface="+mn-lt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12312" name="Rectangle 2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3600" y="650875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 b="1">
                <a:solidFill>
                  <a:schemeClr val="bg1"/>
                </a:solidFill>
                <a:latin typeface="+mn-lt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12313" name="Rectangle 2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62363" y="650875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 b="1">
                <a:solidFill>
                  <a:schemeClr val="bg1"/>
                </a:solidFill>
                <a:ea typeface="굴림" pitchFamily="34" charset="-127"/>
              </a:defRPr>
            </a:lvl1pPr>
          </a:lstStyle>
          <a:p>
            <a:pPr>
              <a:defRPr/>
            </a:pPr>
            <a:fld id="{7AD87CE8-E609-461C-9B01-1F42B09259B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0" r:id="rId1"/>
    <p:sldLayoutId id="2147484149" r:id="rId2"/>
    <p:sldLayoutId id="2147484150" r:id="rId3"/>
    <p:sldLayoutId id="2147484151" r:id="rId4"/>
    <p:sldLayoutId id="2147484152" r:id="rId5"/>
    <p:sldLayoutId id="2147484153" r:id="rId6"/>
    <p:sldLayoutId id="2147484154" r:id="rId7"/>
    <p:sldLayoutId id="2147484155" r:id="rId8"/>
    <p:sldLayoutId id="2147484156" r:id="rId9"/>
    <p:sldLayoutId id="2147484157" r:id="rId10"/>
    <p:sldLayoutId id="2147484158" r:id="rId11"/>
    <p:sldLayoutId id="2147484159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10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3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3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10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10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10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oslab.mobisys.cc/labvideo/qemu%e6%a8%a1%e6%8b%9f%e5%87%ba%e7%9a%84riscv%e5%a4%84%e7%90%86%e5%99%a8%e7%9a%84%e5%90%af%e5%8a%a8%e8%bf%87%e7%a8%8b%e5%88%86%e6%9e%90by%e5%8a%a9%e6%95%99kjr@2023.mp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굴림"/>
                <a:cs typeface="굴림"/>
              </a:rPr>
              <a:t>Operating System</a:t>
            </a:r>
            <a:endParaRPr lang="ko-KR" altLang="en-US">
              <a:ea typeface="굴림"/>
              <a:cs typeface="굴림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79500" y="2420938"/>
            <a:ext cx="7885113" cy="4248150"/>
          </a:xfrm>
        </p:spPr>
        <p:txBody>
          <a:bodyPr/>
          <a:lstStyle/>
          <a:p>
            <a:pPr eaLnBrk="1" hangingPunct="1"/>
            <a:r>
              <a:rPr lang="en-US" altLang="zh-CN" sz="4000" i="0">
                <a:latin typeface="Arial" panose="020B0604020202020204" pitchFamily="34" charset="0"/>
                <a:ea typeface="굴림"/>
                <a:cs typeface="굴림"/>
              </a:rPr>
              <a:t>Chapter 6 +: How System</a:t>
            </a:r>
          </a:p>
          <a:p>
            <a:pPr eaLnBrk="1" hangingPunct="1"/>
            <a:r>
              <a:rPr lang="en-US" altLang="zh-CN" sz="4000" i="0">
                <a:latin typeface="Arial" panose="020B0604020202020204" pitchFamily="34" charset="0"/>
                <a:ea typeface="굴림"/>
                <a:cs typeface="굴림"/>
              </a:rPr>
              <a:t>Boots and Works</a:t>
            </a:r>
            <a:endParaRPr lang="zh-CN" altLang="en-US" sz="4000" i="0">
              <a:latin typeface="Arial" panose="020B0604020202020204" pitchFamily="34" charset="0"/>
              <a:ea typeface="굴림"/>
              <a:cs typeface="굴림"/>
            </a:endParaRPr>
          </a:p>
          <a:p>
            <a:pPr eaLnBrk="1" hangingPunct="1"/>
            <a:endParaRPr lang="zh-CN" altLang="en-US" sz="4000">
              <a:latin typeface="Arial" panose="020B0604020202020204" pitchFamily="34" charset="0"/>
              <a:ea typeface="굴림"/>
              <a:cs typeface="굴림"/>
            </a:endParaRPr>
          </a:p>
          <a:p>
            <a:pPr eaLnBrk="1" hangingPunct="1"/>
            <a:r>
              <a:rPr lang="zh-CN" altLang="en-US" i="0">
                <a:latin typeface="Arial" panose="020B0604020202020204" pitchFamily="34" charset="0"/>
                <a:ea typeface="굴림"/>
                <a:cs typeface="굴림"/>
              </a:rPr>
              <a:t>宫晓利</a:t>
            </a:r>
          </a:p>
          <a:p>
            <a:pPr eaLnBrk="1" hangingPunct="1"/>
            <a:r>
              <a:rPr lang="en-US" altLang="zh-CN">
                <a:latin typeface="Arial" panose="020B0604020202020204" pitchFamily="34" charset="0"/>
                <a:ea typeface="굴림"/>
                <a:cs typeface="굴림"/>
              </a:rPr>
              <a:t>Department of Computer Science, NanKai University</a:t>
            </a:r>
          </a:p>
          <a:p>
            <a:pPr eaLnBrk="1" hangingPunct="1"/>
            <a:r>
              <a:rPr lang="en-US" altLang="zh-CN">
                <a:latin typeface="Arial" panose="020B0604020202020204" pitchFamily="34" charset="0"/>
                <a:ea typeface="굴림"/>
                <a:cs typeface="굴림"/>
              </a:rPr>
              <a:t>Email: gongxiaoli@nankai.edu.cn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56175D-CB60-9360-5BBE-E1744530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获得物理内存分布后</a:t>
            </a:r>
            <a:r>
              <a:rPr lang="en-US" altLang="zh-CN" dirty="0"/>
              <a:t>OS</a:t>
            </a:r>
            <a:r>
              <a:rPr lang="zh-CN" altLang="en-US" dirty="0"/>
              <a:t>如何使用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B10019-BCE2-E079-BFD4-7C0E0B9A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page_init</a:t>
            </a:r>
            <a:r>
              <a:rPr lang="zh-CN" altLang="en-US" dirty="0"/>
              <a:t>时将这些数据纳入管理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65D053-CEF5-5750-30A9-229D26E23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91C93F-0EE5-3F58-E03B-CA19EB8F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F668B5-A021-1CA1-4D43-8575705D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AFE3C6-F130-C4B8-ED17-62F1127BF170}"/>
              </a:ext>
            </a:extLst>
          </p:cNvPr>
          <p:cNvSpPr txBox="1"/>
          <p:nvPr/>
        </p:nvSpPr>
        <p:spPr>
          <a:xfrm>
            <a:off x="971550" y="6096954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http://</a:t>
            </a:r>
            <a:r>
              <a:rPr lang="en-US" altLang="zh-CN" dirty="0" err="1"/>
              <a:t>www.uruk.org</a:t>
            </a:r>
            <a:r>
              <a:rPr lang="en-US" altLang="zh-CN" dirty="0"/>
              <a:t>/</a:t>
            </a:r>
            <a:r>
              <a:rPr lang="en-US" altLang="zh-CN" dirty="0" err="1"/>
              <a:t>orig</a:t>
            </a:r>
            <a:r>
              <a:rPr lang="en-US" altLang="zh-CN" dirty="0"/>
              <a:t>-grub/</a:t>
            </a:r>
            <a:r>
              <a:rPr lang="en-US" altLang="zh-CN" dirty="0" err="1"/>
              <a:t>mem64mb.html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285828-E9D8-6F89-763D-D5A87B6AE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927032"/>
            <a:ext cx="5832648" cy="41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31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A14A54-F8D3-492D-929C-7362E56D4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为什么新买的内存可以用在原来的程序中？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3F4B7B-5A25-4FDC-8495-C97C2A4DD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BIOS</a:t>
            </a:r>
            <a:r>
              <a:rPr lang="zh-CN" altLang="en-US" dirty="0"/>
              <a:t>在每次开机时都会进行内存检查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OS</a:t>
            </a:r>
            <a:r>
              <a:rPr lang="zh-CN" altLang="en-US" dirty="0"/>
              <a:t>启动时，通过</a:t>
            </a:r>
            <a:r>
              <a:rPr lang="en-US" altLang="zh-CN" dirty="0"/>
              <a:t>INT</a:t>
            </a:r>
            <a:r>
              <a:rPr lang="zh-CN" altLang="en-US" dirty="0"/>
              <a:t>调用，或者系统参数传递给</a:t>
            </a:r>
            <a:r>
              <a:rPr lang="en-US" altLang="zh-CN" dirty="0"/>
              <a:t>OS</a:t>
            </a:r>
          </a:p>
          <a:p>
            <a:r>
              <a:rPr lang="en-US" altLang="zh-CN" dirty="0"/>
              <a:t>OS</a:t>
            </a:r>
            <a:r>
              <a:rPr lang="zh-CN" altLang="en-US" dirty="0"/>
              <a:t>有时也会自行检查</a:t>
            </a:r>
            <a:r>
              <a:rPr lang="en-US" altLang="zh-CN" dirty="0"/>
              <a:t>OS</a:t>
            </a:r>
            <a:r>
              <a:rPr lang="zh-CN" altLang="en-US" dirty="0"/>
              <a:t>的容量和布局？</a:t>
            </a:r>
            <a:endParaRPr lang="en-US" altLang="zh-CN" dirty="0"/>
          </a:p>
          <a:p>
            <a:r>
              <a:rPr lang="zh-CN" altLang="en-US" dirty="0"/>
              <a:t>这样开机和启动会不会很慢？</a:t>
            </a:r>
            <a:endParaRPr lang="en-US" altLang="zh-CN" dirty="0"/>
          </a:p>
          <a:p>
            <a:r>
              <a:rPr lang="zh-CN" altLang="en-US" dirty="0"/>
              <a:t>很多优化的方法出现了</a:t>
            </a:r>
            <a:endParaRPr lang="en-US" altLang="zh-CN" dirty="0"/>
          </a:p>
          <a:p>
            <a:pPr lvl="1"/>
            <a:r>
              <a:rPr lang="zh-CN" altLang="en-US" dirty="0"/>
              <a:t>内存上的</a:t>
            </a:r>
            <a:r>
              <a:rPr lang="en-US" altLang="zh-CN" dirty="0"/>
              <a:t>SPD</a:t>
            </a:r>
          </a:p>
          <a:p>
            <a:pPr lvl="1"/>
            <a:r>
              <a:rPr lang="zh-CN" altLang="en-US" dirty="0"/>
              <a:t>某些品牌机的开箱检测器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4F1236-22D4-4913-B0A3-C26B2E6BC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35680E-A753-44FA-8638-0B8107464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04B00E-7477-4321-994E-F7E1252B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018195-5FFB-45D0-B7B2-4F173608A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27384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AB348B-72F3-46D5-B388-0E488AA9F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039738"/>
            <a:ext cx="74009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3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2BD6A2-C33B-D7A8-F757-8B847EEB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另人抓狂的</a:t>
            </a:r>
            <a:r>
              <a:rPr lang="en-US" altLang="zh-CN" dirty="0"/>
              <a:t>80386</a:t>
            </a:r>
            <a:br>
              <a:rPr lang="en-US" altLang="zh-CN" dirty="0"/>
            </a:br>
            <a:r>
              <a:rPr lang="zh-CN" altLang="en-US" dirty="0"/>
              <a:t>实模式、保护模式、段机制、页机制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1581FE-D34A-7ED7-2739-381F5DA89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启动在实模式</a:t>
            </a:r>
            <a:endParaRPr lang="en-US" altLang="zh-CN" dirty="0"/>
          </a:p>
          <a:p>
            <a:r>
              <a:rPr lang="zh-CN" altLang="en-US" dirty="0"/>
              <a:t>手动开启保护模式</a:t>
            </a:r>
            <a:endParaRPr lang="en-US" altLang="zh-CN" dirty="0"/>
          </a:p>
          <a:p>
            <a:pPr lvl="1"/>
            <a:r>
              <a:rPr lang="zh-CN" altLang="en-US" dirty="0"/>
              <a:t>保护模式自带段机制</a:t>
            </a:r>
            <a:endParaRPr lang="en-US" altLang="zh-CN" dirty="0"/>
          </a:p>
          <a:p>
            <a:pPr lvl="1"/>
            <a:r>
              <a:rPr lang="zh-CN" altLang="en-US" dirty="0"/>
              <a:t>虽然没用，但是无法关闭</a:t>
            </a:r>
            <a:endParaRPr lang="en-US" altLang="zh-CN" dirty="0"/>
          </a:p>
          <a:p>
            <a:r>
              <a:rPr lang="zh-CN" altLang="en-US" dirty="0"/>
              <a:t>手动开启页机制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7B523C-D797-A619-FBBE-84B47ACF3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E29698-D88C-7A61-27E0-17D148E96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C65A37-AFEF-A839-76B0-7631C4AF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9592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uCore</a:t>
            </a:r>
            <a:r>
              <a:rPr lang="zh-CN" altLang="en-US" dirty="0"/>
              <a:t>中的地址转换过程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实地址模式</a:t>
            </a:r>
            <a:endParaRPr lang="en-US" altLang="zh-CN" dirty="0"/>
          </a:p>
          <a:p>
            <a:pPr lvl="1"/>
            <a:r>
              <a:rPr lang="zh-CN" altLang="en-US" dirty="0"/>
              <a:t>上电</a:t>
            </a:r>
            <a:r>
              <a:rPr lang="en-US" altLang="zh-CN" dirty="0"/>
              <a:t>----</a:t>
            </a:r>
            <a:r>
              <a:rPr lang="en-US" altLang="zh-CN" dirty="0">
                <a:sym typeface="Wingdings" panose="05000000000000000000" pitchFamily="2" charset="2"/>
              </a:rPr>
              <a:t>boot/bootasm.S:107</a:t>
            </a:r>
          </a:p>
          <a:p>
            <a:pPr lvl="1"/>
            <a:r>
              <a:rPr lang="zh-CN" altLang="en-US" dirty="0"/>
              <a:t>在执行</a:t>
            </a:r>
            <a:r>
              <a:rPr lang="en-US" altLang="zh-CN" dirty="0" err="1"/>
              <a:t>lgdt</a:t>
            </a:r>
            <a:r>
              <a:rPr lang="zh-CN" altLang="en-US" dirty="0"/>
              <a:t>之前，系统都在实地址模式，也就是说，程序员看到的地址，和</a:t>
            </a:r>
            <a:r>
              <a:rPr lang="en-US" altLang="zh-CN" dirty="0"/>
              <a:t>CPU</a:t>
            </a:r>
            <a:r>
              <a:rPr lang="zh-CN" altLang="en-US" dirty="0"/>
              <a:t>中使用的地址，以及物理内存收到的地址，是完全相同的</a:t>
            </a:r>
            <a:endParaRPr lang="en-US" altLang="zh-CN" dirty="0"/>
          </a:p>
          <a:p>
            <a:r>
              <a:rPr lang="zh-CN" altLang="en-US" dirty="0"/>
              <a:t>启用保护模式</a:t>
            </a:r>
            <a:endParaRPr lang="en-US" altLang="zh-CN" dirty="0"/>
          </a:p>
          <a:p>
            <a:pPr lvl="1"/>
            <a:r>
              <a:rPr lang="en-US" altLang="zh-CN" dirty="0"/>
              <a:t>CR0</a:t>
            </a:r>
            <a:r>
              <a:rPr lang="zh-CN" altLang="en-US" dirty="0"/>
              <a:t>的最低位置</a:t>
            </a:r>
            <a:r>
              <a:rPr lang="en-US" altLang="zh-CN" dirty="0"/>
              <a:t>1</a:t>
            </a:r>
            <a:r>
              <a:rPr lang="zh-CN" altLang="en-US" dirty="0"/>
              <a:t>，使得系统开启保护模式，此时段机制被默认启用，因此需要在此之前设置好</a:t>
            </a:r>
            <a:r>
              <a:rPr lang="en-US" altLang="zh-CN" dirty="0" err="1"/>
              <a:t>gdt</a:t>
            </a:r>
            <a:r>
              <a:rPr lang="zh-CN" altLang="en-US" dirty="0"/>
              <a:t>表</a:t>
            </a:r>
          </a:p>
        </p:txBody>
      </p:sp>
    </p:spTree>
    <p:extLst>
      <p:ext uri="{BB962C8B-B14F-4D97-AF65-F5344CB8AC3E}">
        <p14:creationId xmlns:p14="http://schemas.microsoft.com/office/powerpoint/2010/main" val="2342574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180" y="1039137"/>
            <a:ext cx="6581101" cy="4961614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055536" y="2670148"/>
            <a:ext cx="2701456" cy="11748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700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4AFD2-DB44-4A84-9B25-A4337314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RISC-V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52A859-4F61-458D-AEA5-662F16FE6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SATP</a:t>
            </a:r>
            <a:r>
              <a:rPr lang="zh-CN" altLang="en-US" dirty="0"/>
              <a:t>中的</a:t>
            </a:r>
            <a:r>
              <a:rPr lang="en-US" altLang="zh-CN" dirty="0"/>
              <a:t>mode</a:t>
            </a:r>
            <a:r>
              <a:rPr lang="zh-CN" altLang="en-US" dirty="0"/>
              <a:t>字段用于控制地址转换逻辑是不是要使用</a:t>
            </a:r>
            <a:r>
              <a:rPr lang="en-US" altLang="zh-CN" dirty="0"/>
              <a:t>MMU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96AA5B-603E-4DA7-ACF9-8758F02C4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F8A86C-E200-43D8-97AB-E10EFCECC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E4DDE2-476E-43D8-8C47-275ADE39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84B2D9-5D70-4705-986E-DCC3417B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307684"/>
            <a:ext cx="7200354" cy="43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80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22870497-E757-40DA-8833-D6FF518F1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3140968"/>
            <a:ext cx="7772400" cy="1362075"/>
          </a:xfrm>
        </p:spPr>
        <p:txBody>
          <a:bodyPr/>
          <a:lstStyle/>
          <a:p>
            <a:r>
              <a:rPr lang="en-US" altLang="zh-CN" dirty="0" err="1"/>
              <a:t>Ucore</a:t>
            </a:r>
            <a:r>
              <a:rPr lang="zh-CN" altLang="en-US" dirty="0"/>
              <a:t>中的地址偏移问题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D53C5F-005F-4C7F-AA36-9B9870D8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5ED923-1267-4F88-9A65-CA141E89B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5C9CCD-AA3E-4373-A74E-69757E7DC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11740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17AC0-406A-4CF7-9398-760A3DFEF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OS</a:t>
            </a:r>
            <a:r>
              <a:rPr lang="zh-CN" altLang="en-US" dirty="0"/>
              <a:t>在内存地址的哪个位置？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78E0A3D-81AA-479B-BF30-4F2AAD172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902" y="1693128"/>
            <a:ext cx="7909292" cy="3377927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B1DB5C-C9A0-4E94-B05A-DF3B8F1C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9BBA29-6F11-4ACB-8347-E6035B2DE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D0BA4-8BD6-4C24-A420-A554E8693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4529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01403-5251-4E55-88AE-1A9EEDAE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OS</a:t>
            </a:r>
            <a:r>
              <a:rPr lang="zh-CN" altLang="en-US" dirty="0"/>
              <a:t>以为自己在哪个地址？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808E9C28-A04C-4FE3-8F6F-D02648C5A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703" y="1371600"/>
            <a:ext cx="7122194" cy="5010150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6105BF-DF84-4092-AF79-29E821035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076EF9-D0D8-4C85-B724-5C9CA528E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F2CC41-D4E1-46DA-B420-647F9D28E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91718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一点链接器的细节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052736"/>
            <a:ext cx="4185738" cy="5688632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告诉编译链接器，程序将会出现在哪个地址上</a:t>
            </a:r>
            <a:r>
              <a:rPr lang="en-US" altLang="zh-CN" dirty="0"/>
              <a:t>(0xFFFFFFFFC0200000)</a:t>
            </a:r>
          </a:p>
          <a:p>
            <a:r>
              <a:rPr lang="zh-CN" altLang="en-US" dirty="0"/>
              <a:t>在编译链接阶段，编译器会将所有的符号，包括变量和函数，依次摆放在此地址后</a:t>
            </a:r>
            <a:endParaRPr lang="en-US" altLang="zh-CN" dirty="0"/>
          </a:p>
          <a:p>
            <a:pPr eaLnBrk="1" hangingPunct="1"/>
            <a:r>
              <a:rPr lang="zh-CN" altLang="en-US" dirty="0"/>
              <a:t>例如</a:t>
            </a:r>
            <a:r>
              <a:rPr lang="en-US" altLang="zh-CN" dirty="0"/>
              <a:t>: int temp=5; </a:t>
            </a:r>
            <a:r>
              <a:rPr lang="zh-CN" altLang="en-US" dirty="0"/>
              <a:t>表示在此地址后的某个地方，摆放一个</a:t>
            </a:r>
            <a:r>
              <a:rPr lang="en-US" altLang="zh-CN" dirty="0"/>
              <a:t>4</a:t>
            </a:r>
            <a:r>
              <a:rPr lang="zh-CN" altLang="en-US" dirty="0"/>
              <a:t>字节的空间，并且此时</a:t>
            </a:r>
            <a:r>
              <a:rPr lang="en-US" altLang="zh-CN" dirty="0"/>
              <a:t>&amp;temp</a:t>
            </a:r>
            <a:r>
              <a:rPr lang="zh-CN" altLang="en-US" dirty="0"/>
              <a:t>会是一个符号，标识这个地址</a:t>
            </a:r>
            <a:endParaRPr lang="en-US" altLang="zh-CN" dirty="0"/>
          </a:p>
          <a:p>
            <a:r>
              <a:rPr lang="zh-CN" altLang="en-US" dirty="0"/>
              <a:t>靠这个链接脚本，程序员眼中，自己是处于</a:t>
            </a:r>
            <a:r>
              <a:rPr lang="en-US" altLang="zh-CN" dirty="0"/>
              <a:t>0xFFFFFFFFC0200000</a:t>
            </a:r>
            <a:r>
              <a:rPr lang="zh-CN" altLang="en-US" dirty="0"/>
              <a:t>的区域中的</a:t>
            </a:r>
          </a:p>
        </p:txBody>
      </p:sp>
      <p:pic>
        <p:nvPicPr>
          <p:cNvPr id="5" name="内容占位符 7">
            <a:extLst>
              <a:ext uri="{FF2B5EF4-FFF2-40B4-BE49-F238E27FC236}">
                <a16:creationId xmlns:a16="http://schemas.microsoft.com/office/drawing/2014/main" id="{97531D84-0C56-4D17-AF68-9A60A811E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25290" y="1808305"/>
            <a:ext cx="4607808" cy="324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5714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055EA-6323-FC56-1AAA-B857B3EFD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dirty="0"/>
              <a:t>操作系统未被“理论原理”覆盖的部分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55D9F4-F366-A1E4-28F7-8C10865B7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操作系统是如何上电、加载的</a:t>
            </a:r>
            <a:endParaRPr lang="en-US" altLang="zh-CN" dirty="0"/>
          </a:p>
          <a:p>
            <a:pPr lvl="1"/>
            <a:r>
              <a:rPr lang="zh-CN" altLang="en-US" dirty="0"/>
              <a:t>结合</a:t>
            </a:r>
            <a:r>
              <a:rPr lang="en-US" altLang="zh-CN" dirty="0"/>
              <a:t>lab</a:t>
            </a:r>
            <a:r>
              <a:rPr lang="zh-CN" altLang="en-US" dirty="0"/>
              <a:t>实验对应分析</a:t>
            </a:r>
            <a:endParaRPr lang="en-US" altLang="zh-CN" dirty="0"/>
          </a:p>
          <a:p>
            <a:r>
              <a:rPr lang="zh-CN" altLang="en-US" dirty="0"/>
              <a:t>操作系统是如何运行的？</a:t>
            </a:r>
            <a:endParaRPr lang="en-US" altLang="zh-CN" dirty="0"/>
          </a:p>
          <a:p>
            <a:pPr lvl="1"/>
            <a:r>
              <a:rPr lang="zh-CN" altLang="en-US" dirty="0"/>
              <a:t>请尽快完成</a:t>
            </a:r>
            <a:r>
              <a:rPr lang="en-US" altLang="zh-CN" dirty="0"/>
              <a:t>lab5</a:t>
            </a:r>
            <a:r>
              <a:rPr lang="zh-CN" altLang="en-US" dirty="0"/>
              <a:t>以体验这个过程</a:t>
            </a:r>
            <a:endParaRPr lang="en-US" altLang="zh-CN" dirty="0"/>
          </a:p>
          <a:p>
            <a:r>
              <a:rPr lang="zh-CN" altLang="en-US" dirty="0"/>
              <a:t>进程的资源何时被收回？</a:t>
            </a:r>
            <a:endParaRPr lang="en-US" altLang="zh-CN" dirty="0"/>
          </a:p>
          <a:p>
            <a:r>
              <a:rPr lang="zh-CN" altLang="en-US" dirty="0"/>
              <a:t>关机时发生了什么？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42F7FB-9A6F-8E27-F5E7-DA6D82988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8E6E9B-8F50-CB0B-3634-644B595A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C3652E-D38E-30EC-6DC8-0EFFECFC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5980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85D0781-C5E6-4A83-9988-07A15B08A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地址差异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97FA48E-7241-4A6A-8400-3F76E389C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boot_page_table</a:t>
            </a:r>
            <a:r>
              <a:rPr lang="zh-CN" altLang="en-US" dirty="0"/>
              <a:t>这个变量对应的数据结构被加载到了</a:t>
            </a:r>
            <a:r>
              <a:rPr lang="en-US" altLang="zh-CN" dirty="0"/>
              <a:t>0x80000000</a:t>
            </a:r>
            <a:r>
              <a:rPr lang="zh-CN" altLang="en-US" dirty="0"/>
              <a:t>这个区域，但是</a:t>
            </a:r>
            <a:r>
              <a:rPr lang="en-US" altLang="zh-CN" dirty="0" err="1"/>
              <a:t>boot_page_table</a:t>
            </a:r>
            <a:r>
              <a:rPr lang="zh-CN" altLang="en-US" dirty="0"/>
              <a:t>这个符号，仍然在</a:t>
            </a:r>
            <a:r>
              <a:rPr lang="en-US" altLang="zh-CN" dirty="0"/>
              <a:t>c020</a:t>
            </a:r>
            <a:r>
              <a:rPr lang="zh-CN" altLang="en-US" dirty="0"/>
              <a:t>区域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4A79BB-16AA-4D33-A118-47CB7B646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F4B2EF-4CA4-4203-91EF-020ABE4D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C94DF6-543F-47D3-86E6-5DEC64281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9D734C-B545-4E34-9CAD-6CB1042E5EB4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7BE07A2-3AD4-4E79-9ACA-3FE7D6911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52" y="2823049"/>
            <a:ext cx="7239148" cy="40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76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Ucore</a:t>
            </a:r>
            <a:r>
              <a:rPr lang="en-US" altLang="zh-CN" dirty="0"/>
              <a:t> on X86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2023269"/>
            <a:ext cx="2664296" cy="3466704"/>
          </a:xfrm>
        </p:spPr>
        <p:txBody>
          <a:bodyPr/>
          <a:lstStyle/>
          <a:p>
            <a:r>
              <a:rPr lang="zh-CN" altLang="en-US" dirty="0"/>
              <a:t>内核被读到了</a:t>
            </a:r>
            <a:r>
              <a:rPr lang="en-US" altLang="zh-CN" dirty="0">
                <a:solidFill>
                  <a:srgbClr val="FF0000"/>
                </a:solidFill>
              </a:rPr>
              <a:t>0x100000</a:t>
            </a:r>
            <a:r>
              <a:rPr lang="zh-CN" altLang="en-US" dirty="0"/>
              <a:t>处并跳转，调用</a:t>
            </a:r>
            <a:r>
              <a:rPr lang="en-US" altLang="zh-CN" dirty="0" err="1"/>
              <a:t>kernel_entry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887" y="1131094"/>
            <a:ext cx="6234113" cy="470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20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一点链接器的细节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052736"/>
            <a:ext cx="4185738" cy="568863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告诉编译链接器，程序将会出现在哪个地址上</a:t>
            </a:r>
            <a:r>
              <a:rPr lang="en-US" altLang="zh-CN" dirty="0"/>
              <a:t>(</a:t>
            </a:r>
            <a:r>
              <a:rPr lang="en-US" altLang="zh-CN" dirty="0" err="1"/>
              <a:t>0xC0100000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正是因为这个值，加上</a:t>
            </a:r>
            <a:r>
              <a:rPr lang="en-US" altLang="zh-CN" dirty="0" err="1"/>
              <a:t>0xFFFFFF</a:t>
            </a:r>
            <a:r>
              <a:rPr lang="zh-CN" altLang="en-US" dirty="0"/>
              <a:t>，决定了内核在</a:t>
            </a:r>
            <a:r>
              <a:rPr lang="en-US" altLang="zh-CN" dirty="0" err="1"/>
              <a:t>0x100000</a:t>
            </a:r>
            <a:r>
              <a:rPr lang="zh-CN" altLang="en-US" dirty="0"/>
              <a:t>这个位置</a:t>
            </a:r>
            <a:endParaRPr lang="en-US" altLang="zh-CN" dirty="0"/>
          </a:p>
          <a:p>
            <a:r>
              <a:rPr lang="zh-CN" altLang="en-US" dirty="0"/>
              <a:t>编译出的所有的变量，都会沿着此地址向后排步</a:t>
            </a:r>
            <a:endParaRPr lang="en-US" altLang="zh-CN" dirty="0"/>
          </a:p>
          <a:p>
            <a:r>
              <a:rPr lang="zh-CN" altLang="en-US" dirty="0"/>
              <a:t>例如</a:t>
            </a:r>
            <a:r>
              <a:rPr lang="en-US" altLang="zh-CN" dirty="0"/>
              <a:t>: </a:t>
            </a:r>
            <a:r>
              <a:rPr lang="en-US" altLang="zh-CN" dirty="0" err="1"/>
              <a:t>int</a:t>
            </a:r>
            <a:r>
              <a:rPr lang="en-US" altLang="zh-CN" dirty="0"/>
              <a:t> temp=5; </a:t>
            </a:r>
            <a:r>
              <a:rPr lang="zh-CN" altLang="en-US" dirty="0"/>
              <a:t>此时</a:t>
            </a:r>
            <a:r>
              <a:rPr lang="en-US" altLang="zh-CN" dirty="0"/>
              <a:t>&amp;temp</a:t>
            </a:r>
            <a:r>
              <a:rPr lang="zh-CN" altLang="en-US" dirty="0"/>
              <a:t>会是一个</a:t>
            </a:r>
            <a:r>
              <a:rPr lang="en-US" altLang="zh-CN" dirty="0"/>
              <a:t>0xC0100000</a:t>
            </a:r>
            <a:r>
              <a:rPr lang="zh-CN" altLang="en-US" dirty="0"/>
              <a:t>以后的地址</a:t>
            </a:r>
            <a:endParaRPr lang="en-US" altLang="zh-CN" dirty="0"/>
          </a:p>
          <a:p>
            <a:r>
              <a:rPr lang="zh-CN" altLang="en-US" dirty="0"/>
              <a:t>也就是说，程序员眼中，自己是处于</a:t>
            </a:r>
            <a:r>
              <a:rPr lang="en-US" altLang="zh-CN" dirty="0"/>
              <a:t>0xC0100000</a:t>
            </a:r>
            <a:r>
              <a:rPr lang="zh-CN" altLang="en-US" dirty="0"/>
              <a:t>的区域中的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642" y="1628800"/>
            <a:ext cx="4394358" cy="331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89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但是事实并非如此。。。。。。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</a:t>
            </a:r>
            <a:r>
              <a:rPr lang="en-US" altLang="zh-CN" dirty="0"/>
              <a:t>call </a:t>
            </a:r>
            <a:r>
              <a:rPr lang="en-US" altLang="zh-CN" dirty="0" err="1"/>
              <a:t>kern_init</a:t>
            </a:r>
            <a:r>
              <a:rPr lang="zh-CN" altLang="en-US" dirty="0"/>
              <a:t>这句调用时，希望</a:t>
            </a:r>
            <a:r>
              <a:rPr lang="en-US" altLang="zh-CN" dirty="0"/>
              <a:t>PC</a:t>
            </a:r>
            <a:r>
              <a:rPr lang="zh-CN" altLang="en-US" dirty="0"/>
              <a:t>跳转到</a:t>
            </a:r>
            <a:r>
              <a:rPr lang="en-US" altLang="zh-CN" dirty="0" err="1"/>
              <a:t>kern_init</a:t>
            </a:r>
            <a:r>
              <a:rPr lang="zh-CN" altLang="en-US" dirty="0"/>
              <a:t>的符号对应的地址</a:t>
            </a:r>
            <a:endParaRPr lang="en-US" altLang="zh-CN" dirty="0"/>
          </a:p>
          <a:p>
            <a:r>
              <a:rPr lang="en-US" altLang="zh-CN" dirty="0" err="1"/>
              <a:t>kern_init</a:t>
            </a:r>
            <a:r>
              <a:rPr lang="zh-CN" altLang="en-US" dirty="0"/>
              <a:t>这个符号的值是</a:t>
            </a:r>
            <a:r>
              <a:rPr lang="en-US" altLang="zh-CN" dirty="0"/>
              <a:t>0xC010XXXXXX</a:t>
            </a:r>
            <a:r>
              <a:rPr lang="zh-CN" altLang="en-US" dirty="0"/>
              <a:t>（这个符号的值是在编译链接时确定的）</a:t>
            </a:r>
            <a:endParaRPr lang="en-US" altLang="zh-CN" dirty="0"/>
          </a:p>
          <a:p>
            <a:r>
              <a:rPr lang="zh-CN" altLang="en-US" dirty="0"/>
              <a:t>物理上，现在</a:t>
            </a:r>
            <a:r>
              <a:rPr lang="en-US" altLang="zh-CN" dirty="0" err="1"/>
              <a:t>kern_init</a:t>
            </a:r>
            <a:r>
              <a:rPr lang="zh-CN" altLang="en-US" dirty="0"/>
              <a:t>这一段二进制代码被加载到了</a:t>
            </a:r>
            <a:r>
              <a:rPr lang="en-US" altLang="zh-CN" dirty="0"/>
              <a:t>0x0010XXXX</a:t>
            </a:r>
          </a:p>
          <a:p>
            <a:r>
              <a:rPr lang="zh-CN" altLang="en-US" dirty="0"/>
              <a:t>如何实现这个偏移？</a:t>
            </a:r>
          </a:p>
        </p:txBody>
      </p:sp>
    </p:spTree>
    <p:extLst>
      <p:ext uri="{BB962C8B-B14F-4D97-AF65-F5344CB8AC3E}">
        <p14:creationId xmlns:p14="http://schemas.microsoft.com/office/powerpoint/2010/main" val="2367318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手动偏移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4839" y="1357993"/>
            <a:ext cx="6158168" cy="4642757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2699657" y="1924050"/>
            <a:ext cx="3570515" cy="5769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432956" y="3094263"/>
            <a:ext cx="3570515" cy="5769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D94329-FC8F-E1BE-5CFF-7A7C46B1019C}"/>
              </a:ext>
            </a:extLst>
          </p:cNvPr>
          <p:cNvSpPr txBox="1">
            <a:spLocks/>
          </p:cNvSpPr>
          <p:nvPr/>
        </p:nvSpPr>
        <p:spPr bwMode="auto">
          <a:xfrm>
            <a:off x="539552" y="980728"/>
            <a:ext cx="2325287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00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kern="0" dirty="0"/>
              <a:t>程序中的</a:t>
            </a:r>
            <a:r>
              <a:rPr lang="en-US" altLang="zh-CN" kern="0" dirty="0"/>
              <a:t>__</a:t>
            </a:r>
            <a:r>
              <a:rPr lang="en-US" altLang="zh-CN" kern="0" dirty="0" err="1"/>
              <a:t>gdtdesc</a:t>
            </a:r>
            <a:r>
              <a:rPr lang="zh-CN" altLang="en-US" kern="0" dirty="0"/>
              <a:t>是一个</a:t>
            </a:r>
            <a:r>
              <a:rPr lang="en-US" altLang="zh-CN" kern="0" dirty="0"/>
              <a:t>kernel</a:t>
            </a:r>
            <a:r>
              <a:rPr lang="zh-CN" altLang="en-US" kern="0" dirty="0"/>
              <a:t>源代码中的变量，它会被链接器放在</a:t>
            </a:r>
            <a:r>
              <a:rPr lang="en-US" altLang="zh-CN" kern="0" dirty="0" err="1"/>
              <a:t>0xC010XXXX</a:t>
            </a:r>
            <a:r>
              <a:rPr lang="zh-CN" altLang="en-US" kern="0" dirty="0"/>
              <a:t>的位置上，但它已经被读到了</a:t>
            </a:r>
            <a:r>
              <a:rPr lang="en-US" altLang="zh-CN" kern="0" dirty="0" err="1"/>
              <a:t>0x0010xxxx</a:t>
            </a:r>
            <a:r>
              <a:rPr lang="zh-CN" altLang="en-US" kern="0" dirty="0"/>
              <a:t>的位置上</a:t>
            </a:r>
            <a:endParaRPr lang="en-US" altLang="zh-CN" kern="0" dirty="0"/>
          </a:p>
          <a:p>
            <a:r>
              <a:rPr lang="zh-CN" altLang="en-US" kern="0" dirty="0"/>
              <a:t>为了</a:t>
            </a:r>
            <a:r>
              <a:rPr lang="en-US" altLang="zh-CN" kern="0" dirty="0" err="1"/>
              <a:t>ldgt</a:t>
            </a:r>
            <a:r>
              <a:rPr lang="zh-CN" altLang="en-US" kern="0" dirty="0"/>
              <a:t>指令在执行时能够准备的找到它，必须把它手动的减掉</a:t>
            </a:r>
            <a:r>
              <a:rPr lang="en-US" altLang="zh-CN" kern="0" dirty="0" err="1"/>
              <a:t>0xc0000000</a:t>
            </a:r>
            <a:endParaRPr lang="en-US" altLang="zh-CN" kern="0" dirty="0"/>
          </a:p>
          <a:p>
            <a:r>
              <a:rPr lang="zh-CN" altLang="en-US" kern="0" dirty="0"/>
              <a:t>此时段机制仍然在发挥着作用，只是段基地址是</a:t>
            </a:r>
            <a:r>
              <a:rPr lang="en-US" altLang="zh-CN" kern="0" dirty="0" err="1"/>
              <a:t>0x00000000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2798640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自动偏移：</a:t>
            </a:r>
            <a:r>
              <a:rPr lang="en-US" altLang="zh-CN" dirty="0"/>
              <a:t>__</a:t>
            </a:r>
            <a:r>
              <a:rPr lang="en-US" altLang="zh-CN" dirty="0" err="1"/>
              <a:t>gdtdesc</a:t>
            </a:r>
            <a:r>
              <a:rPr lang="zh-CN" altLang="en-US" dirty="0"/>
              <a:t>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段模式访存</a:t>
            </a:r>
            <a:endParaRPr lang="en-US" altLang="zh-CN" dirty="0"/>
          </a:p>
          <a:p>
            <a:r>
              <a:rPr lang="zh-CN" altLang="en-US" dirty="0"/>
              <a:t>段选择子</a:t>
            </a:r>
            <a:r>
              <a:rPr lang="en-US" altLang="zh-CN" dirty="0"/>
              <a:t>:</a:t>
            </a:r>
            <a:r>
              <a:rPr lang="zh-CN" altLang="en-US" dirty="0"/>
              <a:t>偏移量</a:t>
            </a:r>
            <a:endParaRPr lang="en-US" altLang="zh-CN" dirty="0"/>
          </a:p>
          <a:p>
            <a:r>
              <a:rPr lang="zh-CN" altLang="en-US" dirty="0"/>
              <a:t>段选择子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段描述符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段基地址值 </a:t>
            </a:r>
            <a:r>
              <a:rPr lang="en-US" altLang="zh-CN" dirty="0">
                <a:sym typeface="Wingdings" panose="05000000000000000000" pitchFamily="2" charset="2"/>
              </a:rPr>
              <a:t>+ </a:t>
            </a:r>
            <a:r>
              <a:rPr lang="zh-CN" altLang="en-US" dirty="0">
                <a:sym typeface="Wingdings" panose="05000000000000000000" pitchFamily="2" charset="2"/>
              </a:rPr>
              <a:t>偏移量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/>
              <a:t>段基地址</a:t>
            </a:r>
            <a:r>
              <a:rPr lang="en-US" altLang="zh-CN" dirty="0"/>
              <a:t>=-0xC0000000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943" y="3733174"/>
            <a:ext cx="5798514" cy="226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81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准备开启页机制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1782" y="1055055"/>
            <a:ext cx="7840436" cy="3263504"/>
          </a:xfrm>
        </p:spPr>
        <p:txBody>
          <a:bodyPr/>
          <a:lstStyle/>
          <a:p>
            <a:r>
              <a:rPr lang="zh-CN" altLang="en-US" dirty="0"/>
              <a:t>扫描得到</a:t>
            </a:r>
            <a:r>
              <a:rPr lang="en-US" altLang="zh-CN" dirty="0"/>
              <a:t>pages</a:t>
            </a:r>
            <a:r>
              <a:rPr lang="zh-CN" altLang="en-US" dirty="0"/>
              <a:t>列表</a:t>
            </a:r>
            <a:endParaRPr lang="en-US" altLang="zh-CN" dirty="0"/>
          </a:p>
          <a:p>
            <a:r>
              <a:rPr lang="zh-CN" altLang="en-US" dirty="0"/>
              <a:t>存在现有操作系统的数据和指令已占用的内存区的后面</a:t>
            </a:r>
            <a:endParaRPr lang="en-US" altLang="zh-CN" dirty="0"/>
          </a:p>
          <a:p>
            <a:pPr lvl="1"/>
            <a:r>
              <a:rPr lang="en-US" altLang="zh-CN" dirty="0"/>
              <a:t>end</a:t>
            </a:r>
            <a:r>
              <a:rPr lang="zh-CN" altLang="en-US" dirty="0"/>
              <a:t>变量标识</a:t>
            </a:r>
            <a:endParaRPr lang="en-US" altLang="zh-CN" dirty="0"/>
          </a:p>
          <a:p>
            <a:pPr lvl="1"/>
            <a:r>
              <a:rPr lang="en-US" altLang="zh-CN" dirty="0"/>
              <a:t>end</a:t>
            </a:r>
            <a:r>
              <a:rPr lang="zh-CN" altLang="en-US" dirty="0"/>
              <a:t>变量在编译时确定下来</a:t>
            </a:r>
            <a:endParaRPr lang="en-US" altLang="zh-CN" dirty="0"/>
          </a:p>
          <a:p>
            <a:r>
              <a:rPr lang="zh-CN" altLang="en-US" dirty="0"/>
              <a:t>把未被使用的页（不存</a:t>
            </a:r>
            <a:r>
              <a:rPr lang="en-US" altLang="zh-CN" dirty="0"/>
              <a:t>kernel</a:t>
            </a:r>
            <a:r>
              <a:rPr lang="zh-CN" altLang="en-US" dirty="0"/>
              <a:t>，也不存</a:t>
            </a:r>
            <a:r>
              <a:rPr lang="en-US" altLang="zh-CN" dirty="0"/>
              <a:t>pages)</a:t>
            </a:r>
            <a:r>
              <a:rPr lang="zh-CN" altLang="en-US" dirty="0"/>
              <a:t>的，投入</a:t>
            </a:r>
            <a:r>
              <a:rPr lang="en-US" altLang="zh-CN" dirty="0" err="1"/>
              <a:t>free_list</a:t>
            </a:r>
            <a:r>
              <a:rPr lang="zh-CN" altLang="en-US" dirty="0"/>
              <a:t>中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389369"/>
            <a:ext cx="7783286" cy="21283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7AF4025-EE8B-BDBD-1106-F01BCA202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0" y="476672"/>
            <a:ext cx="4374508" cy="36909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F416A54-8209-D313-C748-03CDC94B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292" y="476672"/>
            <a:ext cx="5212212" cy="37673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6889265-6A08-E069-F529-87257FDA0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7476" y="969084"/>
            <a:ext cx="6732240" cy="48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3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启动段的页表准备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45" y="2236439"/>
            <a:ext cx="7886700" cy="252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15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ucore</a:t>
            </a:r>
            <a:r>
              <a:rPr lang="zh-CN" altLang="en-US" dirty="0"/>
              <a:t>启动页表的准备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AED0B2C-E237-4221-A8CC-C53FF6547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446" y="1412776"/>
            <a:ext cx="8029575" cy="3867150"/>
          </a:xfrm>
        </p:spPr>
      </p:pic>
    </p:spTree>
    <p:extLst>
      <p:ext uri="{BB962C8B-B14F-4D97-AF65-F5344CB8AC3E}">
        <p14:creationId xmlns:p14="http://schemas.microsoft.com/office/powerpoint/2010/main" val="2109043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X86</a:t>
            </a:r>
            <a:r>
              <a:rPr lang="zh-CN" altLang="en-US" dirty="0"/>
              <a:t>启动段的页表准备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2276872"/>
            <a:ext cx="2526275" cy="3263504"/>
          </a:xfrm>
        </p:spPr>
        <p:txBody>
          <a:bodyPr/>
          <a:lstStyle/>
          <a:p>
            <a:r>
              <a:rPr lang="zh-CN" altLang="en-US" dirty="0"/>
              <a:t>加入一个</a:t>
            </a:r>
            <a:r>
              <a:rPr lang="en-US" altLang="zh-CN" dirty="0"/>
              <a:t>VPT</a:t>
            </a:r>
          </a:p>
          <a:p>
            <a:r>
              <a:rPr lang="zh-CN" altLang="en-US" dirty="0"/>
              <a:t>临时打开</a:t>
            </a:r>
            <a:r>
              <a:rPr lang="en-US" altLang="zh-CN" dirty="0"/>
              <a:t>0-4M</a:t>
            </a:r>
            <a:r>
              <a:rPr lang="zh-CN" altLang="en-US" dirty="0"/>
              <a:t>的映射</a:t>
            </a:r>
            <a:endParaRPr lang="en-US" altLang="zh-CN" dirty="0"/>
          </a:p>
          <a:p>
            <a:pPr lvl="1"/>
            <a:r>
              <a:rPr lang="zh-CN" altLang="en-US" dirty="0"/>
              <a:t>是为了编程方便吗？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827" y="1628180"/>
            <a:ext cx="5963873" cy="423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83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ucore</a:t>
            </a:r>
            <a:r>
              <a:rPr lang="en-US" altLang="zh-CN" dirty="0"/>
              <a:t> </a:t>
            </a:r>
            <a:r>
              <a:rPr lang="zh-CN" altLang="en-US" dirty="0"/>
              <a:t>概览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1550" y="1340768"/>
            <a:ext cx="8064500" cy="5010150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zh-CN" altLang="en-US" dirty="0"/>
              <a:t>安装在硬盘上的</a:t>
            </a:r>
            <a:r>
              <a:rPr lang="en-US" altLang="zh-CN" dirty="0"/>
              <a:t>OS</a:t>
            </a:r>
          </a:p>
          <a:p>
            <a:pPr eaLnBrk="1" hangingPunct="1"/>
            <a:r>
              <a:rPr lang="zh-CN" altLang="en-US" dirty="0"/>
              <a:t>由</a:t>
            </a:r>
            <a:r>
              <a:rPr lang="en-US" altLang="zh-CN" dirty="0"/>
              <a:t>BIOS</a:t>
            </a:r>
            <a:r>
              <a:rPr lang="zh-CN" altLang="en-US" dirty="0"/>
              <a:t>和</a:t>
            </a:r>
            <a:r>
              <a:rPr lang="en-US" altLang="zh-CN" dirty="0"/>
              <a:t>bootloader</a:t>
            </a:r>
            <a:r>
              <a:rPr lang="zh-CN" altLang="en-US" dirty="0"/>
              <a:t>加载到内存中</a:t>
            </a:r>
            <a:endParaRPr lang="en-US" altLang="zh-CN" dirty="0"/>
          </a:p>
          <a:p>
            <a:pPr eaLnBrk="1" hangingPunct="1"/>
            <a:r>
              <a:rPr lang="zh-CN" altLang="en-US" dirty="0"/>
              <a:t>加载到哪里？哪里有内存？</a:t>
            </a:r>
            <a:endParaRPr lang="en-US" altLang="zh-CN" dirty="0"/>
          </a:p>
          <a:p>
            <a:pPr eaLnBrk="1" hangingPunct="1"/>
            <a:r>
              <a:rPr lang="zh-CN" altLang="en-US" dirty="0"/>
              <a:t>探测物理内存并很“原始</a:t>
            </a:r>
            <a:r>
              <a:rPr lang="en-US" altLang="zh-CN" dirty="0"/>
              <a:t>”</a:t>
            </a:r>
            <a:r>
              <a:rPr lang="zh-CN" altLang="en-US" dirty="0"/>
              <a:t>的使用这些内存区域</a:t>
            </a:r>
            <a:endParaRPr lang="en-US" altLang="zh-CN" dirty="0"/>
          </a:p>
          <a:p>
            <a:pPr eaLnBrk="1" hangingPunct="1"/>
            <a:r>
              <a:rPr lang="zh-CN" altLang="en-US" dirty="0"/>
              <a:t>建立（段、）页机制：在内核空间中准备好页表相关的数据结构（</a:t>
            </a:r>
            <a:r>
              <a:rPr lang="en-US" altLang="zh-CN" dirty="0"/>
              <a:t>radix tree)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让</a:t>
            </a:r>
            <a:r>
              <a:rPr lang="en-US" altLang="zh-CN" dirty="0"/>
              <a:t>MMU</a:t>
            </a:r>
            <a:r>
              <a:rPr lang="zh-CN" altLang="en-US" dirty="0"/>
              <a:t>得到树根，就可以开启页模式</a:t>
            </a:r>
            <a:endParaRPr lang="en-US" altLang="zh-CN" dirty="0"/>
          </a:p>
          <a:p>
            <a:pPr eaLnBrk="1" hangingPunct="1"/>
            <a:r>
              <a:rPr lang="zh-CN" altLang="en-US" dirty="0"/>
              <a:t>准备好进程管理的数据结构（上下文和</a:t>
            </a:r>
            <a:r>
              <a:rPr lang="en-US" altLang="zh-CN" dirty="0"/>
              <a:t>PCB</a:t>
            </a:r>
            <a:r>
              <a:rPr lang="zh-CN" altLang="en-US" dirty="0"/>
              <a:t>列表，见</a:t>
            </a:r>
            <a:r>
              <a:rPr lang="en-US" altLang="zh-CN" dirty="0"/>
              <a:t>lab4</a:t>
            </a:r>
            <a:r>
              <a:rPr lang="zh-CN" altLang="en-US" dirty="0"/>
              <a:t>）</a:t>
            </a:r>
            <a:endParaRPr lang="en-US" altLang="zh-CN" dirty="0"/>
          </a:p>
          <a:p>
            <a:pPr eaLnBrk="1" hangingPunct="1"/>
            <a:r>
              <a:rPr lang="zh-CN" altLang="en-US" dirty="0"/>
              <a:t>准备好中断向量表加载进程到用户的数据和指令到用户空间，并交还</a:t>
            </a:r>
            <a:r>
              <a:rPr lang="en-US" altLang="zh-CN" dirty="0"/>
              <a:t>PC</a:t>
            </a:r>
            <a:r>
              <a:rPr lang="zh-CN" altLang="en-US" dirty="0"/>
              <a:t>到</a:t>
            </a:r>
            <a:r>
              <a:rPr lang="en-US" altLang="zh-CN" dirty="0"/>
              <a:t>main(lab5)</a:t>
            </a:r>
          </a:p>
          <a:p>
            <a:pPr eaLnBrk="1" hangingPunct="1"/>
            <a:r>
              <a:rPr lang="zh-CN" altLang="en-US" dirty="0"/>
              <a:t>进程之间的自由调度和互斥保障</a:t>
            </a:r>
            <a:r>
              <a:rPr lang="en-US" altLang="zh-CN" dirty="0"/>
              <a:t>(lab6,lab7)</a:t>
            </a:r>
          </a:p>
          <a:p>
            <a:pPr eaLnBrk="1" hangingPunct="1"/>
            <a:r>
              <a:rPr lang="zh-CN" altLang="en-US" dirty="0"/>
              <a:t>真正实现从文件系统上加载进程而不是内存中加载</a:t>
            </a:r>
            <a:r>
              <a:rPr lang="en-US" altLang="zh-CN" dirty="0"/>
              <a:t>(lab8)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2469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启动段机制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段机制仅用于管理权限，没有发挥地址变换的作用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520058"/>
            <a:ext cx="6104165" cy="348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47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Ucore</a:t>
            </a:r>
            <a:r>
              <a:rPr lang="en-US" altLang="zh-CN" dirty="0"/>
              <a:t> on</a:t>
            </a:r>
            <a:r>
              <a:rPr lang="zh-CN" altLang="en-US" dirty="0"/>
              <a:t> </a:t>
            </a:r>
            <a:r>
              <a:rPr lang="en-US" altLang="zh-CN" dirty="0"/>
              <a:t>X86</a:t>
            </a:r>
            <a:r>
              <a:rPr lang="zh-CN" altLang="en-US" dirty="0"/>
              <a:t>中的限制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可以支持的寻址空间有多大？为什么？</a:t>
            </a:r>
            <a:endParaRPr lang="en-US" altLang="zh-CN" dirty="0"/>
          </a:p>
          <a:p>
            <a:r>
              <a:rPr lang="zh-CN" altLang="en-US" dirty="0"/>
              <a:t>如果要扩展可支持的物理内存，需要做什么？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CC0B47-B96A-4034-AA7A-B7AC33DD8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7" y="2636912"/>
            <a:ext cx="91440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10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Ucore</a:t>
            </a:r>
            <a:r>
              <a:rPr lang="en-US" altLang="zh-CN" dirty="0"/>
              <a:t> on</a:t>
            </a:r>
            <a:r>
              <a:rPr lang="zh-CN" altLang="en-US" dirty="0"/>
              <a:t> </a:t>
            </a:r>
            <a:r>
              <a:rPr lang="en-US" altLang="zh-CN" dirty="0"/>
              <a:t>X86</a:t>
            </a:r>
            <a:r>
              <a:rPr lang="zh-CN" altLang="en-US" dirty="0"/>
              <a:t>中的限制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用户权限是怎么实现的？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可以支持的寻址空间有多大？为什么？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988840"/>
            <a:ext cx="5917237" cy="11595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243387"/>
            <a:ext cx="6043613" cy="12430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CC0B47-B96A-4034-AA7A-B7AC33DD8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09812"/>
            <a:ext cx="91440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72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系统上电时发生了什么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CPU</a:t>
            </a:r>
            <a:r>
              <a:rPr lang="zh-CN" altLang="en-US" dirty="0">
                <a:ea typeface="宋体" panose="02010600030101010101" pitchFamily="2" charset="-122"/>
              </a:rPr>
              <a:t>上电后直接跳转到启动地址上取指令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 err="1">
                <a:ea typeface="宋体" panose="02010600030101010101" pitchFamily="2" charset="-122"/>
              </a:rPr>
              <a:t>0xffff0</a:t>
            </a:r>
            <a:r>
              <a:rPr lang="zh-CN" altLang="en-US" dirty="0">
                <a:ea typeface="宋体" panose="02010600030101010101" pitchFamily="2" charset="-122"/>
              </a:rPr>
              <a:t>，或者</a:t>
            </a:r>
            <a:r>
              <a:rPr lang="en-US" altLang="zh-CN" dirty="0" err="1">
                <a:ea typeface="宋体" panose="02010600030101010101" pitchFamily="2" charset="-122"/>
              </a:rPr>
              <a:t>0x00000000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BIOS</a:t>
            </a:r>
            <a:r>
              <a:rPr lang="zh-CN" altLang="en-US" dirty="0">
                <a:ea typeface="宋体" panose="02010600030101010101" pitchFamily="2" charset="-122"/>
              </a:rPr>
              <a:t>中存储着一些基本指令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兼容机的标准化使得</a:t>
            </a:r>
            <a:r>
              <a:rPr lang="en-US" altLang="zh-CN" dirty="0">
                <a:ea typeface="宋体" panose="02010600030101010101" pitchFamily="2" charset="-122"/>
              </a:rPr>
              <a:t>BIOS</a:t>
            </a:r>
            <a:r>
              <a:rPr lang="zh-CN" altLang="en-US" dirty="0">
                <a:ea typeface="宋体" panose="02010600030101010101" pitchFamily="2" charset="-122"/>
              </a:rPr>
              <a:t>可以适配大量硬件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硬件自检：显示、内存、存储、输入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设备的简易初始化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找到指定的引导设备，读取引导信息（</a:t>
            </a:r>
            <a:r>
              <a:rPr lang="en-US" altLang="zh-CN" dirty="0">
                <a:ea typeface="宋体" panose="02010600030101010101" pitchFamily="2" charset="-122"/>
              </a:rPr>
              <a:t>MBR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硬盘的数据载入到内存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MBR</a:t>
            </a:r>
            <a:r>
              <a:rPr lang="zh-CN" altLang="en-US" dirty="0">
                <a:ea typeface="宋体" panose="02010600030101010101" pitchFamily="2" charset="-122"/>
              </a:rPr>
              <a:t>中含引导程序、分区表、校验合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读取分区表信息定位到分区，读取引导信息（</a:t>
            </a:r>
            <a:r>
              <a:rPr lang="en-US" altLang="zh-CN" dirty="0">
                <a:ea typeface="宋体" panose="02010600030101010101" pitchFamily="2" charset="-122"/>
              </a:rPr>
              <a:t>VBR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VBR</a:t>
            </a:r>
            <a:r>
              <a:rPr lang="zh-CN" altLang="en-US" dirty="0">
                <a:ea typeface="宋体" panose="02010600030101010101" pitchFamily="2" charset="-122"/>
              </a:rPr>
              <a:t>中包含文件系统的读取方式和操作系统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17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0FA73F-2E08-47B6-BDB1-02CD60C3EE88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50674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系统上电时发生了什么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操作系统接管运行，为进程准备环境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获得物理内存分布，建立地址映射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管理中断，设置响应函数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获得连接的设备列表，并将其初始化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加载设备管理、加载文件系统、加载网络</a:t>
            </a:r>
            <a:r>
              <a:rPr lang="en-US" altLang="zh-CN" dirty="0">
                <a:ea typeface="宋体" panose="02010600030101010101" pitchFamily="2" charset="-122"/>
              </a:rPr>
              <a:t>……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创建第一个进程（来自硬盘上的应用程序）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Init</a:t>
            </a:r>
            <a:r>
              <a:rPr lang="zh-CN" altLang="en-US" dirty="0">
                <a:ea typeface="宋体" panose="02010600030101010101" pitchFamily="2" charset="-122"/>
              </a:rPr>
              <a:t>进程创建用户交互进程</a:t>
            </a:r>
            <a:r>
              <a:rPr lang="en-US" altLang="zh-CN" dirty="0">
                <a:ea typeface="宋体" panose="02010600030101010101" pitchFamily="2" charset="-122"/>
              </a:rPr>
              <a:t>(</a:t>
            </a:r>
            <a:r>
              <a:rPr lang="zh-CN" altLang="en-US" dirty="0">
                <a:ea typeface="宋体" panose="02010600030101010101" pitchFamily="2" charset="-122"/>
              </a:rPr>
              <a:t>对应实验</a:t>
            </a:r>
            <a:r>
              <a:rPr lang="en-US" altLang="zh-CN" dirty="0" err="1">
                <a:ea typeface="宋体" panose="02010600030101010101" pitchFamily="2" charset="-122"/>
              </a:rPr>
              <a:t>lab5</a:t>
            </a:r>
            <a:r>
              <a:rPr lang="en-US" altLang="zh-CN" dirty="0">
                <a:ea typeface="宋体" panose="02010600030101010101" pitchFamily="2" charset="-122"/>
              </a:rPr>
              <a:t>)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接收命令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图形化交互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回收资源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关机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922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31886AE-F307-4DC2-8629-64B3C260F7C4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47932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第一个进程建立时系统的样子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内核空间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各式的中断响应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各式的设备驱动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各式的文件系统（可选）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进程控制表（只有一个进程）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其他资源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用户空间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代码段、数据段各在其对应的位置上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页表负责把这些连续的虚拟地址放到合适的物理地址上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时钟以及其他各式中断驱动系统的运转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1024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F76F62C-F961-47EB-A182-84342D279876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92725" y="1654175"/>
            <a:ext cx="3455988" cy="369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CN" dirty="0"/>
              <a:t>OS</a:t>
            </a:r>
            <a:r>
              <a:rPr lang="zh-CN" altLang="en-US" dirty="0"/>
              <a:t>是一个独立运行的实体吗？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624513" y="2308225"/>
            <a:ext cx="3114675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dirty="0"/>
              <a:t>进程是一个</a:t>
            </a:r>
            <a:r>
              <a:rPr lang="en-US" altLang="zh-CN" dirty="0"/>
              <a:t>OS</a:t>
            </a:r>
            <a:r>
              <a:rPr lang="zh-CN" altLang="en-US" dirty="0"/>
              <a:t>中必须的吗？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系统启动完成时地址空间布局</a:t>
            </a:r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1127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20BF01FF-E5FD-4B31-B414-CCC143FFD46B}" type="slidenum">
              <a:rPr lang="en-US" altLang="ko-KR" smtClean="0">
                <a:solidFill>
                  <a:schemeClr val="bg1"/>
                </a:solidFill>
                <a:ea typeface="굴림"/>
                <a:cs typeface="굴림"/>
              </a:rPr>
              <a:pPr/>
              <a:t>36</a:t>
            </a:fld>
            <a:endParaRPr lang="en-US" altLang="ko-KR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2916238" y="2205038"/>
            <a:ext cx="3527425" cy="11525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Times New Roman" pitchFamily="18" charset="0"/>
            </a:endParaRPr>
          </a:p>
        </p:txBody>
      </p:sp>
      <p:sp>
        <p:nvSpPr>
          <p:cNvPr id="11272" name="矩形 9"/>
          <p:cNvSpPr>
            <a:spLocks noChangeArrowheads="1"/>
          </p:cNvSpPr>
          <p:nvPr/>
        </p:nvSpPr>
        <p:spPr bwMode="auto">
          <a:xfrm rot="5400000">
            <a:off x="2919413" y="2209800"/>
            <a:ext cx="1144588" cy="1150937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1273" name="文本框 11"/>
          <p:cNvSpPr txBox="1">
            <a:spLocks noChangeArrowheads="1"/>
          </p:cNvSpPr>
          <p:nvPr/>
        </p:nvSpPr>
        <p:spPr bwMode="auto">
          <a:xfrm>
            <a:off x="4437063" y="2555875"/>
            <a:ext cx="1765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Init</a:t>
            </a:r>
            <a:r>
              <a:rPr lang="zh-CN" altLang="en-US"/>
              <a:t>进程的</a:t>
            </a:r>
            <a:endParaRPr lang="en-US" altLang="zh-CN"/>
          </a:p>
          <a:p>
            <a:r>
              <a:rPr lang="zh-CN" altLang="en-US"/>
              <a:t>用户空间</a:t>
            </a:r>
          </a:p>
        </p:txBody>
      </p:sp>
      <p:sp>
        <p:nvSpPr>
          <p:cNvPr id="11274" name="文本框 13"/>
          <p:cNvSpPr txBox="1">
            <a:spLocks noChangeArrowheads="1"/>
          </p:cNvSpPr>
          <p:nvPr/>
        </p:nvSpPr>
        <p:spPr bwMode="auto">
          <a:xfrm>
            <a:off x="3203575" y="2481263"/>
            <a:ext cx="9239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内核</a:t>
            </a:r>
            <a:endParaRPr lang="en-US" altLang="zh-CN"/>
          </a:p>
          <a:p>
            <a:r>
              <a:rPr lang="zh-CN" altLang="en-US"/>
              <a:t>空间</a:t>
            </a:r>
          </a:p>
        </p:txBody>
      </p:sp>
      <p:sp>
        <p:nvSpPr>
          <p:cNvPr id="11275" name="文本框 14"/>
          <p:cNvSpPr txBox="1">
            <a:spLocks noChangeArrowheads="1"/>
          </p:cNvSpPr>
          <p:nvPr/>
        </p:nvSpPr>
        <p:spPr bwMode="auto">
          <a:xfrm>
            <a:off x="1187450" y="2852738"/>
            <a:ext cx="1584325" cy="203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中断向量和服务程序</a:t>
            </a:r>
            <a:endParaRPr lang="en-US" altLang="zh-CN"/>
          </a:p>
          <a:p>
            <a:r>
              <a:rPr lang="zh-CN" altLang="en-US"/>
              <a:t>调度器</a:t>
            </a:r>
            <a:endParaRPr lang="en-US" altLang="zh-CN"/>
          </a:p>
          <a:p>
            <a:r>
              <a:rPr lang="zh-CN" altLang="en-US"/>
              <a:t>内存管理服务</a:t>
            </a:r>
            <a:endParaRPr lang="en-US" altLang="zh-CN"/>
          </a:p>
          <a:p>
            <a:r>
              <a:rPr lang="zh-CN" altLang="en-US"/>
              <a:t>堆、栈</a:t>
            </a:r>
            <a:endParaRPr lang="en-US" altLang="zh-CN"/>
          </a:p>
          <a:p>
            <a:r>
              <a:rPr lang="zh-CN" altLang="en-US"/>
              <a:t>设备管理</a:t>
            </a:r>
            <a:r>
              <a:rPr lang="en-US" altLang="zh-CN"/>
              <a:t>*</a:t>
            </a:r>
          </a:p>
          <a:p>
            <a:r>
              <a:rPr lang="zh-CN" altLang="en-US"/>
              <a:t>文件系统</a:t>
            </a:r>
            <a:r>
              <a:rPr lang="en-US" altLang="zh-CN"/>
              <a:t>*</a:t>
            </a:r>
            <a:endParaRPr lang="zh-CN" altLang="en-US"/>
          </a:p>
        </p:txBody>
      </p:sp>
      <p:sp>
        <p:nvSpPr>
          <p:cNvPr id="11276" name="文本框 15"/>
          <p:cNvSpPr txBox="1">
            <a:spLocks noChangeArrowheads="1"/>
          </p:cNvSpPr>
          <p:nvPr/>
        </p:nvSpPr>
        <p:spPr bwMode="auto">
          <a:xfrm>
            <a:off x="6588125" y="2852738"/>
            <a:ext cx="1584325" cy="1477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用户代码</a:t>
            </a:r>
            <a:endParaRPr lang="en-US" altLang="zh-CN"/>
          </a:p>
          <a:p>
            <a:r>
              <a:rPr lang="zh-CN" altLang="en-US"/>
              <a:t>用户数据</a:t>
            </a:r>
            <a:endParaRPr lang="en-US" altLang="zh-CN"/>
          </a:p>
          <a:p>
            <a:r>
              <a:rPr lang="zh-CN" altLang="en-US"/>
              <a:t>堆</a:t>
            </a:r>
            <a:endParaRPr lang="en-US" altLang="zh-CN"/>
          </a:p>
          <a:p>
            <a:r>
              <a:rPr lang="zh-CN" altLang="en-US"/>
              <a:t>栈</a:t>
            </a:r>
            <a:endParaRPr lang="en-US" altLang="zh-CN"/>
          </a:p>
          <a:p>
            <a:r>
              <a:rPr lang="zh-CN" altLang="en-US"/>
              <a:t>共享库的代码</a:t>
            </a:r>
          </a:p>
        </p:txBody>
      </p:sp>
      <p:sp>
        <p:nvSpPr>
          <p:cNvPr id="11277" name="文本框 17"/>
          <p:cNvSpPr txBox="1">
            <a:spLocks noChangeArrowheads="1"/>
          </p:cNvSpPr>
          <p:nvPr/>
        </p:nvSpPr>
        <p:spPr bwMode="auto">
          <a:xfrm>
            <a:off x="3924300" y="3524250"/>
            <a:ext cx="360363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系统调用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0FA62B-FABD-BDB0-E267-06A2D12E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系统启动完成时</a:t>
            </a:r>
            <a:r>
              <a:rPr lang="en-US" altLang="zh-CN" dirty="0"/>
              <a:t>OS</a:t>
            </a:r>
            <a:r>
              <a:rPr lang="zh-CN" altLang="en-US" dirty="0"/>
              <a:t>的状态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C2BAB5-B4FE-D239-298C-9050F7ADC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kern_init</a:t>
            </a:r>
            <a:r>
              <a:rPr lang="en-US" altLang="zh-CN" dirty="0"/>
              <a:t>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en-US" altLang="zh-CN" dirty="0" err="1">
                <a:sym typeface="Wingdings" panose="05000000000000000000" pitchFamily="2" charset="2"/>
              </a:rPr>
              <a:t>idt_init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将所有的中断（异常）设置了对应的响应函数</a:t>
            </a:r>
            <a:r>
              <a:rPr lang="en-US" altLang="zh-CN" dirty="0">
                <a:sym typeface="Wingdings" panose="05000000000000000000" pitchFamily="2" charset="2"/>
              </a:rPr>
              <a:t>__</a:t>
            </a:r>
            <a:r>
              <a:rPr lang="en-US" altLang="zh-CN" dirty="0" err="1">
                <a:sym typeface="Wingdings" panose="05000000000000000000" pitchFamily="2" charset="2"/>
              </a:rPr>
              <a:t>alltraps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其中用到的，时钟中断、缺页异常和</a:t>
            </a:r>
            <a:r>
              <a:rPr lang="en-US" altLang="zh-CN" dirty="0" err="1">
                <a:sym typeface="Wingdings" panose="05000000000000000000" pitchFamily="2" charset="2"/>
              </a:rPr>
              <a:t>syscall</a:t>
            </a:r>
            <a:r>
              <a:rPr lang="zh-CN" altLang="en-US" dirty="0">
                <a:sym typeface="Wingdings" panose="05000000000000000000" pitchFamily="2" charset="2"/>
              </a:rPr>
              <a:t>中断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 err="1">
                <a:sym typeface="Wingdings" panose="05000000000000000000" pitchFamily="2" charset="2"/>
              </a:rPr>
              <a:t>kern_init</a:t>
            </a:r>
            <a:r>
              <a:rPr lang="en-US" altLang="zh-CN" dirty="0">
                <a:sym typeface="Wingdings" panose="05000000000000000000" pitchFamily="2" charset="2"/>
              </a:rPr>
              <a:t>  </a:t>
            </a:r>
            <a:r>
              <a:rPr lang="en-US" altLang="zh-CN" dirty="0" err="1">
                <a:sym typeface="Wingdings" panose="05000000000000000000" pitchFamily="2" charset="2"/>
              </a:rPr>
              <a:t>pmm_init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把所有的未占用的页充入</a:t>
            </a:r>
            <a:r>
              <a:rPr lang="en-US" altLang="zh-CN" dirty="0" err="1">
                <a:sym typeface="Wingdings" panose="05000000000000000000" pitchFamily="2" charset="2"/>
              </a:rPr>
              <a:t>freelist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建立第一张页表</a:t>
            </a:r>
            <a:r>
              <a:rPr lang="en-US" altLang="zh-CN" dirty="0" err="1">
                <a:sym typeface="Wingdings" panose="05000000000000000000" pitchFamily="2" charset="2"/>
              </a:rPr>
              <a:t>boot_cr3</a:t>
            </a:r>
            <a:r>
              <a:rPr lang="zh-CN" altLang="en-US" dirty="0">
                <a:sym typeface="Wingdings" panose="05000000000000000000" pitchFamily="2" charset="2"/>
              </a:rPr>
              <a:t>，其中描述了</a:t>
            </a:r>
            <a:r>
              <a:rPr lang="en-US" altLang="zh-CN" dirty="0">
                <a:sym typeface="Wingdings" panose="05000000000000000000" pitchFamily="2" charset="2"/>
              </a:rPr>
              <a:t>kernel</a:t>
            </a:r>
            <a:r>
              <a:rPr lang="zh-CN" altLang="en-US" dirty="0">
                <a:sym typeface="Wingdings" panose="05000000000000000000" pitchFamily="2" charset="2"/>
              </a:rPr>
              <a:t>代码空间的状态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 err="1"/>
              <a:t>Kern_init</a:t>
            </a:r>
            <a:r>
              <a:rPr lang="en-US" altLang="zh-CN" dirty="0"/>
              <a:t>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en-US" altLang="zh-CN" dirty="0" err="1">
                <a:sym typeface="Wingdings" panose="05000000000000000000" pitchFamily="2" charset="2"/>
              </a:rPr>
              <a:t>sched_init</a:t>
            </a:r>
            <a:r>
              <a:rPr lang="en-US" altLang="zh-CN" dirty="0">
                <a:sym typeface="Wingdings" panose="05000000000000000000" pitchFamily="2" charset="2"/>
              </a:rPr>
              <a:t>, </a:t>
            </a:r>
            <a:r>
              <a:rPr lang="en-US" altLang="zh-CN" dirty="0" err="1">
                <a:sym typeface="Wingdings" panose="05000000000000000000" pitchFamily="2" charset="2"/>
              </a:rPr>
              <a:t>proc_init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准备好调度器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118EEA-F342-9742-9790-508E246B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F6B9BD-B722-8619-AA27-F0E978861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E73366-6578-3C9D-0B5A-63CA62944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91980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进程的创建和管理</a:t>
            </a:r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两个重要的系统调用</a:t>
            </a:r>
            <a:r>
              <a:rPr lang="en-US" altLang="zh-CN">
                <a:ea typeface="宋体" panose="02010600030101010101" pitchFamily="2" charset="-122"/>
              </a:rPr>
              <a:t>fork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exec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122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1BAA52D-053B-4DA3-B73E-8ED3D8993DBE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765175"/>
            <a:ext cx="6257925" cy="602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3" y="0"/>
            <a:ext cx="71135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975" y="2205038"/>
            <a:ext cx="2411413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4C6AFA-1F3A-692C-CCF8-BCDA77EFC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第一个进程通过</a:t>
            </a:r>
            <a:r>
              <a:rPr lang="en-US" altLang="zh-CN" dirty="0"/>
              <a:t>exec</a:t>
            </a:r>
            <a:r>
              <a:rPr lang="zh-CN" altLang="en-US" dirty="0"/>
              <a:t>执行</a:t>
            </a:r>
            <a:r>
              <a:rPr lang="en-US" altLang="zh-CN" dirty="0" err="1"/>
              <a:t>init</a:t>
            </a:r>
            <a:r>
              <a:rPr lang="zh-CN" altLang="en-US" dirty="0"/>
              <a:t>得到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D2F850-A72B-A710-6BBC-110456196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C8947F-5DE0-26B7-1789-EEA5C059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A69F51-E153-457E-066F-A8A495059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21760-C892-E8BD-C25F-0762C6CC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645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系统上电时发生了什么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CPU</a:t>
            </a:r>
            <a:r>
              <a:rPr lang="zh-CN" altLang="en-US" dirty="0">
                <a:ea typeface="宋体" panose="02010600030101010101" pitchFamily="2" charset="-122"/>
              </a:rPr>
              <a:t>上电后直接跳转到启动地址上取指令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0xffff0</a:t>
            </a:r>
            <a:r>
              <a:rPr lang="zh-CN" altLang="en-US" dirty="0">
                <a:ea typeface="宋体" panose="02010600030101010101" pitchFamily="2" charset="-122"/>
              </a:rPr>
              <a:t>（</a:t>
            </a:r>
            <a:r>
              <a:rPr lang="en-US" altLang="zh-CN" dirty="0">
                <a:ea typeface="宋体" panose="02010600030101010101" pitchFamily="2" charset="-122"/>
              </a:rPr>
              <a:t>X86</a:t>
            </a:r>
            <a:r>
              <a:rPr lang="zh-CN" altLang="en-US" dirty="0">
                <a:ea typeface="宋体" panose="02010600030101010101" pitchFamily="2" charset="-122"/>
              </a:rPr>
              <a:t>），或者</a:t>
            </a:r>
            <a:r>
              <a:rPr lang="en-US" altLang="zh-CN" dirty="0">
                <a:ea typeface="宋体" panose="02010600030101010101" pitchFamily="2" charset="-122"/>
              </a:rPr>
              <a:t>0x00000000</a:t>
            </a:r>
            <a:r>
              <a:rPr lang="zh-CN" altLang="en-US" dirty="0">
                <a:ea typeface="宋体" panose="02010600030101010101" pitchFamily="2" charset="-122"/>
              </a:rPr>
              <a:t>（</a:t>
            </a:r>
            <a:r>
              <a:rPr lang="en-US" altLang="zh-CN" dirty="0">
                <a:ea typeface="宋体" panose="02010600030101010101" pitchFamily="2" charset="-122"/>
              </a:rPr>
              <a:t>MIPS</a:t>
            </a:r>
            <a:r>
              <a:rPr lang="zh-CN" altLang="en-US" dirty="0">
                <a:ea typeface="宋体" panose="02010600030101010101" pitchFamily="2" charset="-122"/>
              </a:rPr>
              <a:t>），或者</a:t>
            </a:r>
            <a:r>
              <a:rPr lang="en-US" altLang="zh-CN" dirty="0">
                <a:ea typeface="宋体" panose="02010600030101010101" pitchFamily="2" charset="-122"/>
              </a:rPr>
              <a:t>0x1000(</a:t>
            </a:r>
            <a:r>
              <a:rPr lang="en-US" altLang="zh-CN" dirty="0" err="1">
                <a:ea typeface="宋体" panose="02010600030101010101" pitchFamily="2" charset="-122"/>
              </a:rPr>
              <a:t>Qemu</a:t>
            </a:r>
            <a:r>
              <a:rPr lang="zh-CN" altLang="en-US" dirty="0">
                <a:ea typeface="宋体" panose="02010600030101010101" pitchFamily="2" charset="-122"/>
              </a:rPr>
              <a:t>模拟的</a:t>
            </a:r>
            <a:r>
              <a:rPr lang="en-US" altLang="zh-CN" dirty="0">
                <a:ea typeface="宋体" panose="02010600030101010101" pitchFamily="2" charset="-122"/>
              </a:rPr>
              <a:t>RISC-V)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关于</a:t>
            </a:r>
            <a:r>
              <a:rPr lang="en-US" altLang="zh-CN" dirty="0" err="1">
                <a:ea typeface="宋体" panose="02010600030101010101" pitchFamily="2" charset="-122"/>
              </a:rPr>
              <a:t>risc</a:t>
            </a:r>
            <a:r>
              <a:rPr lang="en-US" altLang="zh-CN" dirty="0">
                <a:ea typeface="宋体" panose="02010600030101010101" pitchFamily="2" charset="-122"/>
              </a:rPr>
              <a:t>-v</a:t>
            </a:r>
            <a:r>
              <a:rPr lang="zh-CN" altLang="en-US" dirty="0">
                <a:ea typeface="宋体" panose="02010600030101010101" pitchFamily="2" charset="-122"/>
              </a:rPr>
              <a:t>的启动过程，请线下自行学习</a:t>
            </a:r>
            <a:r>
              <a:rPr lang="zh-CN" altLang="en-US" dirty="0">
                <a:ea typeface="宋体" panose="02010600030101010101" pitchFamily="2" charset="-122"/>
                <a:hlinkClick r:id="rId3"/>
              </a:rPr>
              <a:t>视频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BIOS</a:t>
            </a:r>
            <a:r>
              <a:rPr lang="zh-CN" altLang="en-US" dirty="0">
                <a:ea typeface="宋体" panose="02010600030101010101" pitchFamily="2" charset="-122"/>
              </a:rPr>
              <a:t>（</a:t>
            </a:r>
            <a:r>
              <a:rPr lang="en-US" altLang="zh-CN" dirty="0">
                <a:ea typeface="宋体" panose="02010600030101010101" pitchFamily="2" charset="-122"/>
              </a:rPr>
              <a:t>X86</a:t>
            </a:r>
            <a:r>
              <a:rPr lang="zh-CN" altLang="en-US" dirty="0">
                <a:ea typeface="宋体" panose="02010600030101010101" pitchFamily="2" charset="-122"/>
              </a:rPr>
              <a:t>）中存储着一些基本指令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硬件自检：显示、内存、存储、输入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设备的简易初始化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找到指定的引导设备，读取引导信息（</a:t>
            </a:r>
            <a:r>
              <a:rPr lang="en-US" altLang="zh-CN" dirty="0">
                <a:ea typeface="宋体" panose="02010600030101010101" pitchFamily="2" charset="-122"/>
              </a:rPr>
              <a:t>MBR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兼容机的标准化使得</a:t>
            </a:r>
            <a:r>
              <a:rPr lang="en-US" altLang="zh-CN" dirty="0">
                <a:ea typeface="宋体" panose="02010600030101010101" pitchFamily="2" charset="-122"/>
              </a:rPr>
              <a:t>BIOS</a:t>
            </a:r>
            <a:r>
              <a:rPr lang="zh-CN" altLang="en-US" dirty="0">
                <a:ea typeface="宋体" panose="02010600030101010101" pitchFamily="2" charset="-122"/>
              </a:rPr>
              <a:t>可以适配大量硬件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17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0FA73F-2E08-47B6-BDB1-02CD60C3EE88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Exec</a:t>
            </a:r>
            <a:r>
              <a:rPr lang="zh-CN" altLang="en-US">
                <a:ea typeface="宋体" panose="02010600030101010101" pitchFamily="2" charset="-122"/>
              </a:rPr>
              <a:t>时发生了什么</a:t>
            </a:r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600" dirty="0">
                <a:ea typeface="宋体" panose="02010600030101010101" pitchFamily="2" charset="-122"/>
              </a:rPr>
              <a:t>根据文件路径从文件系统中找到指定的文件</a:t>
            </a:r>
            <a:endParaRPr lang="en-US" altLang="zh-CN" sz="2600" dirty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200" dirty="0">
                <a:ea typeface="宋体" panose="02010600030101010101" pitchFamily="2" charset="-122"/>
              </a:rPr>
              <a:t>文件目录树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200" dirty="0">
                <a:ea typeface="宋体" panose="02010600030101010101" pitchFamily="2" charset="-122"/>
              </a:rPr>
              <a:t>磁盘驱动管理磁臂和扇区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600" dirty="0">
                <a:ea typeface="宋体" panose="02010600030101010101" pitchFamily="2" charset="-122"/>
              </a:rPr>
              <a:t>将文件映射入内存</a:t>
            </a:r>
            <a:endParaRPr lang="en-US" altLang="zh-CN" sz="2600" dirty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200" dirty="0">
                <a:ea typeface="宋体" panose="02010600030101010101" pitchFamily="2" charset="-122"/>
              </a:rPr>
              <a:t>按照编译器设定的地址建立映射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200" dirty="0">
                <a:ea typeface="宋体" panose="02010600030101010101" pitchFamily="2" charset="-122"/>
              </a:rPr>
              <a:t>加载外部依赖（动态链接库）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600" dirty="0">
                <a:ea typeface="宋体" panose="02010600030101010101" pitchFamily="2" charset="-122"/>
              </a:rPr>
              <a:t>程序执行</a:t>
            </a:r>
            <a:endParaRPr lang="en-US" altLang="zh-CN" sz="2600" dirty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200" dirty="0">
                <a:ea typeface="宋体" panose="02010600030101010101" pitchFamily="2" charset="-122"/>
              </a:rPr>
              <a:t>缺页</a:t>
            </a:r>
            <a:r>
              <a:rPr lang="en-US" altLang="zh-CN" sz="2200" dirty="0">
                <a:ea typeface="宋体" panose="02010600030101010101" pitchFamily="2" charset="-122"/>
              </a:rPr>
              <a:t>—</a:t>
            </a:r>
            <a:r>
              <a:rPr lang="zh-CN" altLang="en-US" sz="2200" dirty="0">
                <a:ea typeface="宋体" panose="02010600030101010101" pitchFamily="2" charset="-122"/>
              </a:rPr>
              <a:t>加载器获取数据</a:t>
            </a:r>
            <a:r>
              <a:rPr lang="en-US" altLang="zh-CN" sz="2200" dirty="0">
                <a:ea typeface="宋体" panose="02010600030101010101" pitchFamily="2" charset="-122"/>
              </a:rPr>
              <a:t>—</a:t>
            </a:r>
            <a:r>
              <a:rPr lang="zh-CN" altLang="en-US" sz="2200" dirty="0">
                <a:ea typeface="宋体" panose="02010600030101010101" pitchFamily="2" charset="-122"/>
              </a:rPr>
              <a:t>文件系统</a:t>
            </a:r>
            <a:r>
              <a:rPr lang="en-US" altLang="zh-CN" sz="2200" dirty="0">
                <a:ea typeface="宋体" panose="02010600030101010101" pitchFamily="2" charset="-122"/>
              </a:rPr>
              <a:t>—</a:t>
            </a:r>
            <a:r>
              <a:rPr lang="zh-CN" altLang="en-US" sz="2200" dirty="0">
                <a:ea typeface="宋体" panose="02010600030101010101" pitchFamily="2" charset="-122"/>
              </a:rPr>
              <a:t>磁盘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200" dirty="0">
                <a:ea typeface="宋体" panose="02010600030101010101" pitchFamily="2" charset="-122"/>
              </a:rPr>
              <a:t>分配物理页</a:t>
            </a:r>
            <a:r>
              <a:rPr lang="en-US" altLang="zh-CN" sz="2200" dirty="0">
                <a:ea typeface="宋体" panose="02010600030101010101" pitchFamily="2" charset="-122"/>
              </a:rPr>
              <a:t>—</a:t>
            </a:r>
            <a:r>
              <a:rPr lang="zh-CN" altLang="en-US" sz="2200" dirty="0">
                <a:ea typeface="宋体" panose="02010600030101010101" pitchFamily="2" charset="-122"/>
              </a:rPr>
              <a:t>修改页表</a:t>
            </a:r>
            <a:r>
              <a:rPr lang="en-US" altLang="zh-CN" sz="2200" dirty="0">
                <a:ea typeface="宋体" panose="02010600030101010101" pitchFamily="2" charset="-122"/>
              </a:rPr>
              <a:t>—</a:t>
            </a:r>
            <a:r>
              <a:rPr lang="zh-CN" altLang="en-US" sz="2200" dirty="0">
                <a:ea typeface="宋体" panose="02010600030101010101" pitchFamily="2" charset="-122"/>
              </a:rPr>
              <a:t>挤压可用内存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200" dirty="0">
                <a:ea typeface="宋体" panose="02010600030101010101" pitchFamily="2" charset="-122"/>
              </a:rPr>
              <a:t>执行指令、打开设备、访问驱动等动作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200" dirty="0">
                <a:ea typeface="宋体" panose="02010600030101010101" pitchFamily="2" charset="-122"/>
              </a:rPr>
              <a:t>随时可能发生的调度导致运行中断和恢复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200" dirty="0">
                <a:ea typeface="宋体" panose="02010600030101010101" pitchFamily="2" charset="-122"/>
              </a:rPr>
              <a:t>被换出的内存在页表中的处理</a:t>
            </a:r>
            <a:endParaRPr lang="en-US" altLang="zh-CN" sz="2200" dirty="0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143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FABA3F1-E9F7-4774-91F0-6342A20D8EE8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123728" y="-243304"/>
            <a:ext cx="698376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例：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execl( 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</a:t>
            </a:r>
            <a:r>
              <a:rPr lang="en-US" altLang="zh-CN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mnt</a:t>
            </a:r>
            <a:r>
              <a:rPr lang="en-US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/app/bin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/ls"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"ls"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"-a"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NULL )</a:t>
            </a:r>
            <a:endParaRPr lang="zh-CN" altLang="zh-CN" sz="4400" dirty="0"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61" y="692696"/>
            <a:ext cx="9667875" cy="48863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25" y="429094"/>
            <a:ext cx="8223076" cy="62320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56CC6-CD49-17B6-8F0A-B1B85150C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进程开始执行后地址空间的状态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64ECF8-05FC-DEA6-12CF-13CEE9CCE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对于每一个进程，其合法的可用地址空间由</a:t>
            </a:r>
            <a:r>
              <a:rPr lang="en-US" altLang="zh-CN" dirty="0" err="1"/>
              <a:t>vma</a:t>
            </a:r>
            <a:r>
              <a:rPr lang="zh-CN" altLang="en-US" dirty="0"/>
              <a:t>管理</a:t>
            </a:r>
            <a:endParaRPr lang="en-US" altLang="zh-CN" dirty="0"/>
          </a:p>
          <a:p>
            <a:pPr lvl="1"/>
            <a:r>
              <a:rPr lang="zh-CN" altLang="en-US" dirty="0"/>
              <a:t>编译时创建的代码、数据段并指定了位置，以及对应文件中的位置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6C9543-C52B-5EE0-2621-0772D8D38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479BAE-15EC-AB84-F796-97B40DF9F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6C626A-E3D2-E6EF-8B64-7EFCC28F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  <p:pic>
        <p:nvPicPr>
          <p:cNvPr id="2052" name="Picture 4" descr="figure2761">
            <a:extLst>
              <a:ext uri="{FF2B5EF4-FFF2-40B4-BE49-F238E27FC236}">
                <a16:creationId xmlns:a16="http://schemas.microsoft.com/office/drawing/2014/main" id="{BB830A91-4AD2-5E6A-3D0D-DF5AC1F50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573016"/>
            <a:ext cx="4768631" cy="321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100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56CC6-CD49-17B6-8F0A-B1B85150C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进程开始执行后地址空间的状态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64ECF8-05FC-DEA6-12CF-13CEE9CCE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对于每一个进程，已分配的物理地址空间由页表管理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6C9543-C52B-5EE0-2621-0772D8D38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479BAE-15EC-AB84-F796-97B40DF9F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6C626A-E3D2-E6EF-8B64-7EFCC28F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7FC06A-A721-6AD9-73CA-F29A2F8D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412380"/>
            <a:ext cx="5380897" cy="403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4439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/>
              <a:t>Ucore</a:t>
            </a:r>
            <a:r>
              <a:rPr lang="en-US" altLang="zh-CN" dirty="0"/>
              <a:t> on X86 </a:t>
            </a:r>
            <a:r>
              <a:rPr lang="zh-CN" altLang="en-US" dirty="0"/>
              <a:t>中</a:t>
            </a:r>
            <a:r>
              <a:rPr lang="en-US" altLang="zh-CN" dirty="0" err="1"/>
              <a:t>VPT</a:t>
            </a:r>
            <a:r>
              <a:rPr lang="zh-CN" altLang="en-US" dirty="0"/>
              <a:t>的意义是什么？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在遇到缺页，如需增加一页，需要</a:t>
            </a:r>
            <a:r>
              <a:rPr lang="en-US" altLang="zh-CN" dirty="0"/>
              <a:t>CPU</a:t>
            </a:r>
            <a:r>
              <a:rPr lang="zh-CN" altLang="en-US" dirty="0"/>
              <a:t>找到页目录表，再找到页表，再修改其中一项的值</a:t>
            </a:r>
            <a:endParaRPr lang="en-US" altLang="zh-CN" dirty="0"/>
          </a:p>
          <a:p>
            <a:r>
              <a:rPr lang="zh-CN" altLang="en-US" dirty="0"/>
              <a:t>如何找到页目录表？</a:t>
            </a:r>
            <a:r>
              <a:rPr lang="en-US" altLang="zh-CN" dirty="0"/>
              <a:t>CR3</a:t>
            </a:r>
            <a:r>
              <a:rPr lang="zh-CN" altLang="en-US" dirty="0"/>
              <a:t>中是虚拟地址还是物理地址？</a:t>
            </a:r>
            <a:endParaRPr lang="en-US" altLang="zh-CN" dirty="0"/>
          </a:p>
          <a:p>
            <a:r>
              <a:rPr lang="zh-CN" altLang="en-US" dirty="0"/>
              <a:t>页目录表也占用了一页，所以在页表中必然有一项与之对应</a:t>
            </a:r>
            <a:endParaRPr lang="en-US" altLang="zh-CN" dirty="0"/>
          </a:p>
          <a:p>
            <a:r>
              <a:rPr lang="zh-CN" altLang="en-US" dirty="0"/>
              <a:t>页目录表的虚拟地址是什么？映射在哪一页？</a:t>
            </a:r>
            <a:endParaRPr lang="en-US" altLang="zh-CN" dirty="0"/>
          </a:p>
          <a:p>
            <a:r>
              <a:rPr lang="zh-CN" altLang="en-US" dirty="0"/>
              <a:t>强制放在</a:t>
            </a:r>
            <a:r>
              <a:rPr lang="en-US" altLang="zh-CN" dirty="0"/>
              <a:t>VPT(0xFAC00000)</a:t>
            </a:r>
            <a:r>
              <a:rPr lang="zh-CN" altLang="en-US" dirty="0"/>
              <a:t>，找起来方便</a:t>
            </a:r>
          </a:p>
        </p:txBody>
      </p:sp>
    </p:spTree>
    <p:extLst>
      <p:ext uri="{BB962C8B-B14F-4D97-AF65-F5344CB8AC3E}">
        <p14:creationId xmlns:p14="http://schemas.microsoft.com/office/powerpoint/2010/main" val="1999664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Ucore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riscv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中</a:t>
            </a:r>
            <a:r>
              <a:rPr lang="en-US" altLang="zh-CN" dirty="0" err="1">
                <a:solidFill>
                  <a:srgbClr val="FF0000"/>
                </a:solidFill>
              </a:rPr>
              <a:t>VPT</a:t>
            </a:r>
            <a:r>
              <a:rPr lang="zh-CN" altLang="en-US" dirty="0">
                <a:solidFill>
                  <a:srgbClr val="FF0000"/>
                </a:solidFill>
              </a:rPr>
              <a:t>的意义是什么？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在遇到缺页，如需增加一页，需要</a:t>
            </a:r>
            <a:r>
              <a:rPr lang="en-US" altLang="zh-CN" dirty="0"/>
              <a:t>CPU</a:t>
            </a:r>
            <a:r>
              <a:rPr lang="zh-CN" altLang="en-US" dirty="0"/>
              <a:t>找到页目录表，再找到页表，再修改其中一项的值</a:t>
            </a:r>
            <a:endParaRPr lang="en-US" altLang="zh-CN" dirty="0"/>
          </a:p>
          <a:p>
            <a:r>
              <a:rPr lang="zh-CN" altLang="en-US" dirty="0"/>
              <a:t>如何找到页目录表？</a:t>
            </a:r>
            <a:r>
              <a:rPr lang="en-US" altLang="zh-CN" dirty="0"/>
              <a:t>CR3</a:t>
            </a:r>
            <a:r>
              <a:rPr lang="zh-CN" altLang="en-US" dirty="0"/>
              <a:t>中是虚拟地址还是物理地址？</a:t>
            </a:r>
            <a:endParaRPr lang="en-US" altLang="zh-CN" dirty="0"/>
          </a:p>
          <a:p>
            <a:r>
              <a:rPr lang="zh-CN" altLang="en-US" dirty="0"/>
              <a:t>页目录表也占用了一页，所以在页表中必然有一项与之对应</a:t>
            </a:r>
            <a:endParaRPr lang="en-US" altLang="zh-CN" dirty="0"/>
          </a:p>
          <a:p>
            <a:r>
              <a:rPr lang="zh-CN" altLang="en-US" dirty="0"/>
              <a:t>页目录表的虚拟地址是什么？映射在哪一页？</a:t>
            </a:r>
            <a:endParaRPr lang="en-US" altLang="zh-CN" dirty="0"/>
          </a:p>
          <a:p>
            <a:r>
              <a:rPr lang="zh-CN" altLang="en-US" dirty="0"/>
              <a:t>强制放在</a:t>
            </a:r>
            <a:r>
              <a:rPr lang="en-US" altLang="zh-CN" dirty="0"/>
              <a:t>VPT(0xFAC00000)</a:t>
            </a:r>
            <a:r>
              <a:rPr lang="zh-CN" altLang="en-US" dirty="0"/>
              <a:t>，找起来方便</a:t>
            </a:r>
          </a:p>
        </p:txBody>
      </p:sp>
    </p:spTree>
    <p:extLst>
      <p:ext uri="{BB962C8B-B14F-4D97-AF65-F5344CB8AC3E}">
        <p14:creationId xmlns:p14="http://schemas.microsoft.com/office/powerpoint/2010/main" val="229739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252AE94-6CF3-4FA8-98EC-73D4AEAA8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636912"/>
            <a:ext cx="7772400" cy="1362075"/>
          </a:xfrm>
        </p:spPr>
        <p:txBody>
          <a:bodyPr/>
          <a:lstStyle/>
          <a:p>
            <a:r>
              <a:rPr lang="zh-CN" altLang="en-US" dirty="0"/>
              <a:t>用户眼中的操作系统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E31AA0-B5F7-491F-BB97-76C2F130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0A2AE1-D0F9-484F-84FD-55D3E7E99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D372D-6D14-4547-AE50-A010BD75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66027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DB5888E7-EA3E-4E85-B0EF-F1ACD03EB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7962"/>
            <a:ext cx="7772400" cy="1362075"/>
          </a:xfrm>
        </p:spPr>
        <p:txBody>
          <a:bodyPr/>
          <a:lstStyle/>
          <a:p>
            <a:r>
              <a:rPr lang="en-US" altLang="zh-CN" dirty="0"/>
              <a:t>Shell Demo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3E1A4E-39DE-45CA-83C6-37CB72775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7E8538-FBD0-4013-8C0E-707290955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890607-C033-4277-976B-CC6925165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9D734C-B545-4E34-9CAD-6CB1042E5EB4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49243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F36A119-0E96-49E9-8D8F-2D1ECA47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Shell</a:t>
            </a:r>
            <a:r>
              <a:rPr lang="zh-CN" altLang="en-US" dirty="0"/>
              <a:t>的原理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EE1D7DF-65C3-4C62-B3DC-467C3A409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80718C-E844-47EF-87B0-3FA83BBAA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69B295-5E97-42E3-8149-8046D506C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A6AD6C-CDEF-4015-BA33-7F0A633C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9D734C-B545-4E34-9CAD-6CB1042E5EB4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  <p:pic>
        <p:nvPicPr>
          <p:cNvPr id="10" name="ECB019B1-382A-4266-B25C-5B523AA43C14-1" descr="wpp">
            <a:extLst>
              <a:ext uri="{FF2B5EF4-FFF2-40B4-BE49-F238E27FC236}">
                <a16:creationId xmlns:a16="http://schemas.microsoft.com/office/drawing/2014/main" id="{A773DF0E-EF90-4499-B154-50B7960E0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074923"/>
            <a:ext cx="5055870" cy="515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953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F36A119-0E96-49E9-8D8F-2D1ECA47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Shell</a:t>
            </a:r>
            <a:r>
              <a:rPr lang="zh-CN" altLang="en-US" dirty="0"/>
              <a:t>的原理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EE1D7DF-65C3-4C62-B3DC-467C3A409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80718C-E844-47EF-87B0-3FA83BBAA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69B295-5E97-42E3-8149-8046D506C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A6AD6C-CDEF-4015-BA33-7F0A633C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9D734C-B545-4E34-9CAD-6CB1042E5EB4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89F9B11-0B23-41D1-B210-BC8B8E619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-109412"/>
            <a:ext cx="5472658" cy="690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96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进程的创建和管理</a:t>
            </a:r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两个重要的系统调用</a:t>
            </a:r>
            <a:r>
              <a:rPr lang="en-US" altLang="zh-CN" dirty="0">
                <a:ea typeface="宋体" panose="02010600030101010101" pitchFamily="2" charset="-122"/>
              </a:rPr>
              <a:t>fork</a:t>
            </a:r>
            <a:r>
              <a:rPr lang="zh-CN" altLang="en-US" dirty="0">
                <a:ea typeface="宋体" panose="02010600030101010101" pitchFamily="2" charset="-122"/>
              </a:rPr>
              <a:t>和</a:t>
            </a:r>
            <a:r>
              <a:rPr lang="en-US" altLang="zh-CN" dirty="0">
                <a:ea typeface="宋体" panose="02010600030101010101" pitchFamily="2" charset="-122"/>
              </a:rPr>
              <a:t>exec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Exec</a:t>
            </a:r>
            <a:r>
              <a:rPr lang="zh-CN" altLang="en-US" dirty="0">
                <a:ea typeface="宋体" panose="02010600030101010101" pitchFamily="2" charset="-122"/>
              </a:rPr>
              <a:t>负责让进程执行一个特定的程序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Exec</a:t>
            </a:r>
            <a:r>
              <a:rPr lang="zh-CN" altLang="en-US" dirty="0">
                <a:ea typeface="宋体" panose="02010600030101010101" pitchFamily="2" charset="-122"/>
              </a:rPr>
              <a:t>由子进程调用，改变其执行的内容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依据二进制文件格式重新建立页表映射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Fork</a:t>
            </a:r>
            <a:r>
              <a:rPr lang="zh-CN" altLang="en-US" dirty="0">
                <a:ea typeface="宋体" panose="02010600030101010101" pitchFamily="2" charset="-122"/>
              </a:rPr>
              <a:t>负责创建一个新的进程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Fork</a:t>
            </a:r>
            <a:r>
              <a:rPr lang="zh-CN" altLang="en-US" dirty="0">
                <a:ea typeface="宋体" panose="02010600030101010101" pitchFamily="2" charset="-122"/>
              </a:rPr>
              <a:t>由父进程调用，创建一个新的进程为子进程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新的进程与原进程共享所有的资源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页表复用，写时复制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新的进程为就绪态等待调度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1331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B8CE7DC-CB89-4A75-994B-D130CAF45F69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4218B7-4FFF-443D-84CB-428856CBB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BIOS</a:t>
            </a:r>
            <a:r>
              <a:rPr lang="zh-CN" altLang="en-US" dirty="0"/>
              <a:t>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C7D34D-2309-498B-BE34-8E80C5732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AE22C9-5D51-4DE7-BF19-09F8A3371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4C5754-B899-4D83-8A5A-CCCB06225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8B127BC1-F1B4-470C-A33E-65DCC8BA3B04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BIOS</a:t>
            </a:r>
            <a:r>
              <a:rPr lang="zh-CN" altLang="en-US" dirty="0"/>
              <a:t>是</a:t>
            </a:r>
            <a:r>
              <a:rPr lang="en-US" altLang="zh-CN" dirty="0"/>
              <a:t>Basic Input Output System</a:t>
            </a:r>
            <a:r>
              <a:rPr lang="zh-CN" altLang="en-US" dirty="0"/>
              <a:t>，是一套软件，它通常放在主板上一个专用的芯片里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C890EFD-2BEA-43C2-81CF-513DDBEB3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131" y="2426110"/>
            <a:ext cx="60960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5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Fork </a:t>
            </a:r>
            <a:r>
              <a:rPr lang="zh-CN" altLang="en-US" dirty="0"/>
              <a:t>后，如果不</a:t>
            </a:r>
            <a:r>
              <a:rPr lang="en-US" altLang="zh-CN" dirty="0"/>
              <a:t>exec</a:t>
            </a:r>
            <a:r>
              <a:rPr lang="zh-CN" altLang="en-US" dirty="0"/>
              <a:t>会怎么样？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7C19E-C979-4A8C-991F-EB73B2F94084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-36512" y="1340768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 rot="5400000">
            <a:off x="2343151" y="1343942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250826" y="1699543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进程</a:t>
            </a:r>
            <a:r>
              <a:rPr lang="en-US" altLang="zh-CN" sz="1800">
                <a:solidFill>
                  <a:schemeClr val="tx1"/>
                </a:solidFill>
              </a:rPr>
              <a:t>A</a:t>
            </a:r>
            <a:r>
              <a:rPr lang="zh-CN" altLang="en-US" sz="1800">
                <a:solidFill>
                  <a:schemeClr val="tx1"/>
                </a:solidFill>
              </a:rPr>
              <a:t>用户空间</a:t>
            </a: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2609851" y="1616993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内核</a:t>
            </a:r>
            <a:endParaRPr lang="en-US" altLang="zh-CN" sz="180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空间</a:t>
            </a: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2644777" y="4365104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1331913" y="5435600"/>
            <a:ext cx="5543550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1331913" y="5445125"/>
            <a:ext cx="287337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1619250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19081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2195513" y="5445125"/>
            <a:ext cx="288925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2484438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27717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3059113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3348038" y="5445125"/>
            <a:ext cx="287337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3635375" y="5445125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392430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4211638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5651500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5940425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6227763" y="5445125"/>
            <a:ext cx="288925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6516688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6804025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7092950" y="5445125"/>
            <a:ext cx="287338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7380288" y="5445125"/>
            <a:ext cx="287337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7667625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795655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4090484" y="4365103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5494054" y="4365103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3756821" y="3526381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9" name="直接箭头连接符 48"/>
          <p:cNvCxnSpPr>
            <a:stCxn id="45" idx="2"/>
            <a:endCxn id="43" idx="0"/>
          </p:cNvCxnSpPr>
          <p:nvPr/>
        </p:nvCxnSpPr>
        <p:spPr bwMode="auto">
          <a:xfrm>
            <a:off x="4288385" y="3758156"/>
            <a:ext cx="333663" cy="6069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接箭头连接符 50"/>
          <p:cNvCxnSpPr>
            <a:stCxn id="45" idx="3"/>
            <a:endCxn id="44" idx="0"/>
          </p:cNvCxnSpPr>
          <p:nvPr/>
        </p:nvCxnSpPr>
        <p:spPr bwMode="auto">
          <a:xfrm>
            <a:off x="4819949" y="3642269"/>
            <a:ext cx="1205669" cy="722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直接箭头连接符 52"/>
          <p:cNvCxnSpPr>
            <a:stCxn id="45" idx="1"/>
            <a:endCxn id="15" idx="0"/>
          </p:cNvCxnSpPr>
          <p:nvPr/>
        </p:nvCxnSpPr>
        <p:spPr bwMode="auto">
          <a:xfrm flipH="1">
            <a:off x="3176341" y="3642269"/>
            <a:ext cx="580480" cy="722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直接箭头连接符 54"/>
          <p:cNvCxnSpPr>
            <a:stCxn id="15" idx="2"/>
            <a:endCxn id="26" idx="0"/>
          </p:cNvCxnSpPr>
          <p:nvPr/>
        </p:nvCxnSpPr>
        <p:spPr bwMode="auto">
          <a:xfrm>
            <a:off x="3176341" y="4596879"/>
            <a:ext cx="315366" cy="8482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直接箭头连接符 56"/>
          <p:cNvCxnSpPr>
            <a:endCxn id="27" idx="0"/>
          </p:cNvCxnSpPr>
          <p:nvPr/>
        </p:nvCxnSpPr>
        <p:spPr bwMode="auto">
          <a:xfrm flipH="1">
            <a:off x="3779838" y="4592116"/>
            <a:ext cx="503237" cy="8530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直接箭头连接符 58"/>
          <p:cNvCxnSpPr>
            <a:endCxn id="28" idx="0"/>
          </p:cNvCxnSpPr>
          <p:nvPr/>
        </p:nvCxnSpPr>
        <p:spPr bwMode="auto">
          <a:xfrm flipH="1">
            <a:off x="4067969" y="4596877"/>
            <a:ext cx="539998" cy="8482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直接箭头连接符 60"/>
          <p:cNvCxnSpPr>
            <a:stCxn id="44" idx="2"/>
            <a:endCxn id="38" idx="0"/>
          </p:cNvCxnSpPr>
          <p:nvPr/>
        </p:nvCxnSpPr>
        <p:spPr bwMode="auto">
          <a:xfrm>
            <a:off x="6025618" y="4596878"/>
            <a:ext cx="922870" cy="8482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矩形 61"/>
          <p:cNvSpPr>
            <a:spLocks noChangeArrowheads="1"/>
          </p:cNvSpPr>
          <p:nvPr/>
        </p:nvSpPr>
        <p:spPr bwMode="auto">
          <a:xfrm>
            <a:off x="3923035" y="5445224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6803355" y="5445224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65" name="直接箭头连接符 64"/>
          <p:cNvCxnSpPr>
            <a:stCxn id="15" idx="2"/>
          </p:cNvCxnSpPr>
          <p:nvPr/>
        </p:nvCxnSpPr>
        <p:spPr bwMode="auto">
          <a:xfrm flipH="1">
            <a:off x="2924573" y="4596879"/>
            <a:ext cx="251768" cy="8291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直接箭头连接符 66"/>
          <p:cNvCxnSpPr>
            <a:endCxn id="22" idx="0"/>
          </p:cNvCxnSpPr>
          <p:nvPr/>
        </p:nvCxnSpPr>
        <p:spPr bwMode="auto">
          <a:xfrm flipH="1">
            <a:off x="2339976" y="4480990"/>
            <a:ext cx="288130" cy="9641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直接箭头连接符 68"/>
          <p:cNvCxnSpPr>
            <a:endCxn id="21" idx="0"/>
          </p:cNvCxnSpPr>
          <p:nvPr/>
        </p:nvCxnSpPr>
        <p:spPr bwMode="auto">
          <a:xfrm flipH="1">
            <a:off x="2051844" y="4480990"/>
            <a:ext cx="583804" cy="9641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接箭头连接符 70"/>
          <p:cNvCxnSpPr>
            <a:endCxn id="19" idx="0"/>
          </p:cNvCxnSpPr>
          <p:nvPr/>
        </p:nvCxnSpPr>
        <p:spPr bwMode="auto">
          <a:xfrm flipH="1">
            <a:off x="1475582" y="4476228"/>
            <a:ext cx="1151730" cy="9688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矩形 71"/>
          <p:cNvSpPr>
            <a:spLocks noChangeArrowheads="1"/>
          </p:cNvSpPr>
          <p:nvPr/>
        </p:nvSpPr>
        <p:spPr bwMode="auto">
          <a:xfrm>
            <a:off x="4499992" y="543550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" name="矩形 72"/>
          <p:cNvSpPr>
            <a:spLocks noChangeArrowheads="1"/>
          </p:cNvSpPr>
          <p:nvPr/>
        </p:nvSpPr>
        <p:spPr bwMode="auto">
          <a:xfrm>
            <a:off x="4788024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" name="矩形 73"/>
          <p:cNvSpPr>
            <a:spLocks noChangeArrowheads="1"/>
          </p:cNvSpPr>
          <p:nvPr/>
        </p:nvSpPr>
        <p:spPr bwMode="auto">
          <a:xfrm>
            <a:off x="5076056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5" name="矩形 74"/>
          <p:cNvSpPr>
            <a:spLocks noChangeArrowheads="1"/>
          </p:cNvSpPr>
          <p:nvPr/>
        </p:nvSpPr>
        <p:spPr bwMode="auto">
          <a:xfrm>
            <a:off x="6227291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" name="矩形 75"/>
          <p:cNvSpPr>
            <a:spLocks noChangeArrowheads="1"/>
          </p:cNvSpPr>
          <p:nvPr/>
        </p:nvSpPr>
        <p:spPr bwMode="auto">
          <a:xfrm>
            <a:off x="7092280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7" name="矩形 76"/>
          <p:cNvSpPr>
            <a:spLocks noChangeArrowheads="1"/>
          </p:cNvSpPr>
          <p:nvPr/>
        </p:nvSpPr>
        <p:spPr bwMode="auto">
          <a:xfrm>
            <a:off x="7379419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4847341" y="1556792"/>
            <a:ext cx="648000" cy="404813"/>
            <a:chOff x="2714612" y="2871791"/>
            <a:chExt cx="648000" cy="404813"/>
          </a:xfrm>
        </p:grpSpPr>
        <p:grpSp>
          <p:nvGrpSpPr>
            <p:cNvPr id="101" name="组合 100"/>
            <p:cNvGrpSpPr/>
            <p:nvPr/>
          </p:nvGrpSpPr>
          <p:grpSpPr>
            <a:xfrm>
              <a:off x="2714612" y="2928940"/>
              <a:ext cx="648000" cy="285334"/>
              <a:chOff x="3571868" y="2538416"/>
              <a:chExt cx="648000" cy="285334"/>
            </a:xfrm>
          </p:grpSpPr>
          <p:sp>
            <p:nvSpPr>
              <p:cNvPr id="104" name="矩形 103"/>
              <p:cNvSpPr/>
              <p:nvPr/>
            </p:nvSpPr>
            <p:spPr>
              <a:xfrm>
                <a:off x="3571868" y="2538416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3571868" y="2679750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FF9900"/>
                  </a:gs>
                  <a:gs pos="0">
                    <a:srgbClr val="FFCC66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2" name="TextBox 69"/>
            <p:cNvSpPr txBox="1"/>
            <p:nvPr/>
          </p:nvSpPr>
          <p:spPr>
            <a:xfrm>
              <a:off x="2776524" y="2871791"/>
              <a:ext cx="5549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>
                  <a:solidFill>
                    <a:schemeClr val="bg1"/>
                  </a:solidFill>
                  <a:latin typeface="+mn-ea"/>
                </a:rPr>
                <a:t>head</a:t>
              </a:r>
              <a:endParaRPr lang="zh-CN" altLang="en-US" sz="105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3" name="TextBox 70"/>
            <p:cNvSpPr txBox="1"/>
            <p:nvPr/>
          </p:nvSpPr>
          <p:spPr>
            <a:xfrm>
              <a:off x="2833680" y="3022688"/>
              <a:ext cx="4283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>
                  <a:solidFill>
                    <a:srgbClr val="11576A"/>
                  </a:solidFill>
                  <a:latin typeface="+mn-ea"/>
                </a:rPr>
                <a:t>tail</a:t>
              </a:r>
              <a:endParaRPr lang="zh-CN" altLang="en-US" sz="1050" b="1">
                <a:solidFill>
                  <a:srgbClr val="11576A"/>
                </a:solidFill>
                <a:latin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433044" y="1628230"/>
            <a:ext cx="662368" cy="593529"/>
            <a:chOff x="3657516" y="2786064"/>
            <a:chExt cx="662368" cy="593529"/>
          </a:xfrm>
        </p:grpSpPr>
        <p:sp>
          <p:nvSpPr>
            <p:cNvPr id="96" name="矩形 95"/>
            <p:cNvSpPr/>
            <p:nvPr/>
          </p:nvSpPr>
          <p:spPr>
            <a:xfrm>
              <a:off x="3671884" y="2786064"/>
              <a:ext cx="648000" cy="144000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58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/>
          </p:nvSpPr>
          <p:spPr>
            <a:xfrm>
              <a:off x="3671884" y="2928940"/>
              <a:ext cx="648000" cy="432000"/>
            </a:xfrm>
            <a:prstGeom prst="rect">
              <a:avLst/>
            </a:prstGeom>
            <a:gradFill>
              <a:gsLst>
                <a:gs pos="100000">
                  <a:srgbClr val="FF9900"/>
                </a:gs>
                <a:gs pos="0">
                  <a:srgbClr val="FFCC66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58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8" name="直接连接符 97"/>
            <p:cNvCxnSpPr/>
            <p:nvPr/>
          </p:nvCxnSpPr>
          <p:spPr>
            <a:xfrm rot="10800000" flipH="1">
              <a:off x="3671884" y="3073495"/>
              <a:ext cx="648000" cy="1588"/>
            </a:xfrm>
            <a:prstGeom prst="line">
              <a:avLst/>
            </a:prstGeom>
            <a:ln w="158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75"/>
            <p:cNvSpPr txBox="1"/>
            <p:nvPr/>
          </p:nvSpPr>
          <p:spPr>
            <a:xfrm>
              <a:off x="3657516" y="2897375"/>
              <a:ext cx="65915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00" b="1" dirty="0">
                  <a:solidFill>
                    <a:srgbClr val="11576A"/>
                  </a:solidFill>
                  <a:latin typeface="+mn-ea"/>
                </a:rPr>
                <a:t>寄存器组</a:t>
              </a:r>
            </a:p>
          </p:txBody>
        </p:sp>
        <p:sp>
          <p:nvSpPr>
            <p:cNvPr id="100" name="TextBox 82"/>
            <p:cNvSpPr txBox="1"/>
            <p:nvPr/>
          </p:nvSpPr>
          <p:spPr>
            <a:xfrm>
              <a:off x="3800471" y="3071816"/>
              <a:ext cx="377026" cy="307777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zh-CN" sz="1400" b="1" spc="100">
                  <a:solidFill>
                    <a:srgbClr val="11576A"/>
                  </a:solidFill>
                  <a:latin typeface="华文琥珀" pitchFamily="2" charset="-122"/>
                  <a:ea typeface="华文琥珀" pitchFamily="2" charset="-122"/>
                </a:rPr>
                <a:t>…</a:t>
              </a:r>
            </a:p>
          </p:txBody>
        </p:sp>
      </p:grpSp>
      <p:cxnSp>
        <p:nvCxnSpPr>
          <p:cNvPr id="82" name="直接箭头连接符 81"/>
          <p:cNvCxnSpPr/>
          <p:nvPr/>
        </p:nvCxnSpPr>
        <p:spPr>
          <a:xfrm>
            <a:off x="5441771" y="1687597"/>
            <a:ext cx="1005641" cy="0"/>
          </a:xfrm>
          <a:prstGeom prst="straightConnector1">
            <a:avLst/>
          </a:prstGeom>
          <a:ln w="28575">
            <a:solidFill>
              <a:srgbClr val="1157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>
            <a:off x="6976487" y="1687597"/>
            <a:ext cx="1005641" cy="0"/>
          </a:xfrm>
          <a:prstGeom prst="straightConnector1">
            <a:avLst/>
          </a:prstGeom>
          <a:ln w="28575">
            <a:solidFill>
              <a:srgbClr val="1157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/>
        </p:nvGrpSpPr>
        <p:grpSpPr>
          <a:xfrm>
            <a:off x="8063119" y="1699668"/>
            <a:ext cx="397313" cy="73026"/>
            <a:chOff x="4589868" y="2795588"/>
            <a:chExt cx="397313" cy="73026"/>
          </a:xfrm>
        </p:grpSpPr>
        <p:cxnSp>
          <p:nvCxnSpPr>
            <p:cNvPr id="87" name="直接连接符 86"/>
            <p:cNvCxnSpPr/>
            <p:nvPr/>
          </p:nvCxnSpPr>
          <p:spPr>
            <a:xfrm flipV="1">
              <a:off x="4589868" y="2795588"/>
              <a:ext cx="358370" cy="0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5400000">
              <a:off x="4921508" y="2813588"/>
              <a:ext cx="36000" cy="1588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4879181" y="2836073"/>
              <a:ext cx="108000" cy="1588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4895294" y="2867026"/>
              <a:ext cx="72000" cy="1588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168"/>
          <p:cNvSpPr txBox="1"/>
          <p:nvPr/>
        </p:nvSpPr>
        <p:spPr>
          <a:xfrm>
            <a:off x="4088518" y="1614478"/>
            <a:ext cx="800219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zh-CN" altLang="en-US" b="1" baseline="-25000" dirty="0">
                <a:solidFill>
                  <a:srgbClr val="11576A"/>
                </a:solidFill>
                <a:latin typeface="+mn-ea"/>
              </a:rPr>
              <a:t>就绪队列</a:t>
            </a:r>
          </a:p>
        </p:txBody>
      </p:sp>
      <p:cxnSp>
        <p:nvCxnSpPr>
          <p:cNvPr id="107" name="直接箭头连接符 106"/>
          <p:cNvCxnSpPr/>
          <p:nvPr/>
        </p:nvCxnSpPr>
        <p:spPr bwMode="auto">
          <a:xfrm flipH="1">
            <a:off x="4211638" y="2263105"/>
            <a:ext cx="2520602" cy="1309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353720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fork</a:t>
            </a:r>
            <a:r>
              <a:rPr lang="zh-CN" altLang="en-US" dirty="0"/>
              <a:t>调用后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7C19E-C979-4A8C-991F-EB73B2F94084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-36512" y="1340768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 rot="5400000">
            <a:off x="2343151" y="1343942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250826" y="1699543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进程</a:t>
            </a:r>
            <a:r>
              <a:rPr lang="en-US" altLang="zh-CN" sz="1800">
                <a:solidFill>
                  <a:schemeClr val="tx1"/>
                </a:solidFill>
              </a:rPr>
              <a:t>A</a:t>
            </a:r>
            <a:r>
              <a:rPr lang="zh-CN" altLang="en-US" sz="1800">
                <a:solidFill>
                  <a:schemeClr val="tx1"/>
                </a:solidFill>
              </a:rPr>
              <a:t>用户空间</a:t>
            </a: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2609851" y="1616993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内核</a:t>
            </a:r>
            <a:endParaRPr lang="en-US" altLang="zh-CN" sz="180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空间</a:t>
            </a: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2644777" y="4365104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1331913" y="5435600"/>
            <a:ext cx="5543550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1331913" y="5445125"/>
            <a:ext cx="287337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1619250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19081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2195513" y="5445125"/>
            <a:ext cx="288925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2484438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27717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3059113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3348038" y="5445125"/>
            <a:ext cx="287337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3635375" y="5445125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392430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4211638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5651500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5940425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6227763" y="5445125"/>
            <a:ext cx="288925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6516688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6804025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7092950" y="5445125"/>
            <a:ext cx="287338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7380288" y="5445125"/>
            <a:ext cx="287337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7667625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795655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4090484" y="4365103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5494054" y="4365103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3756821" y="3526381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9" name="直接箭头连接符 48"/>
          <p:cNvCxnSpPr>
            <a:stCxn id="45" idx="2"/>
            <a:endCxn id="43" idx="0"/>
          </p:cNvCxnSpPr>
          <p:nvPr/>
        </p:nvCxnSpPr>
        <p:spPr bwMode="auto">
          <a:xfrm>
            <a:off x="4288385" y="3758156"/>
            <a:ext cx="333663" cy="6069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接箭头连接符 50"/>
          <p:cNvCxnSpPr>
            <a:stCxn id="45" idx="3"/>
            <a:endCxn id="44" idx="0"/>
          </p:cNvCxnSpPr>
          <p:nvPr/>
        </p:nvCxnSpPr>
        <p:spPr bwMode="auto">
          <a:xfrm>
            <a:off x="4819949" y="3642269"/>
            <a:ext cx="1205669" cy="722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直接箭头连接符 52"/>
          <p:cNvCxnSpPr>
            <a:stCxn id="45" idx="1"/>
            <a:endCxn id="15" idx="0"/>
          </p:cNvCxnSpPr>
          <p:nvPr/>
        </p:nvCxnSpPr>
        <p:spPr bwMode="auto">
          <a:xfrm flipH="1">
            <a:off x="3176341" y="3642269"/>
            <a:ext cx="580480" cy="722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直接箭头连接符 54"/>
          <p:cNvCxnSpPr>
            <a:stCxn id="15" idx="2"/>
            <a:endCxn id="26" idx="0"/>
          </p:cNvCxnSpPr>
          <p:nvPr/>
        </p:nvCxnSpPr>
        <p:spPr bwMode="auto">
          <a:xfrm>
            <a:off x="3176341" y="4596879"/>
            <a:ext cx="315366" cy="8482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直接箭头连接符 56"/>
          <p:cNvCxnSpPr>
            <a:endCxn id="27" idx="0"/>
          </p:cNvCxnSpPr>
          <p:nvPr/>
        </p:nvCxnSpPr>
        <p:spPr bwMode="auto">
          <a:xfrm flipH="1">
            <a:off x="3779838" y="4592116"/>
            <a:ext cx="503237" cy="8530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直接箭头连接符 58"/>
          <p:cNvCxnSpPr>
            <a:endCxn id="28" idx="0"/>
          </p:cNvCxnSpPr>
          <p:nvPr/>
        </p:nvCxnSpPr>
        <p:spPr bwMode="auto">
          <a:xfrm flipH="1">
            <a:off x="4067969" y="4596877"/>
            <a:ext cx="539998" cy="8482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直接箭头连接符 60"/>
          <p:cNvCxnSpPr>
            <a:stCxn id="44" idx="2"/>
            <a:endCxn id="38" idx="0"/>
          </p:cNvCxnSpPr>
          <p:nvPr/>
        </p:nvCxnSpPr>
        <p:spPr bwMode="auto">
          <a:xfrm>
            <a:off x="6025618" y="4596878"/>
            <a:ext cx="922870" cy="8482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矩形 61"/>
          <p:cNvSpPr>
            <a:spLocks noChangeArrowheads="1"/>
          </p:cNvSpPr>
          <p:nvPr/>
        </p:nvSpPr>
        <p:spPr bwMode="auto">
          <a:xfrm>
            <a:off x="3923035" y="5445224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6803355" y="5445224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65" name="直接箭头连接符 64"/>
          <p:cNvCxnSpPr>
            <a:stCxn id="15" idx="2"/>
          </p:cNvCxnSpPr>
          <p:nvPr/>
        </p:nvCxnSpPr>
        <p:spPr bwMode="auto">
          <a:xfrm flipH="1">
            <a:off x="2924573" y="4596879"/>
            <a:ext cx="251768" cy="8291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直接箭头连接符 66"/>
          <p:cNvCxnSpPr>
            <a:stCxn id="15" idx="1"/>
            <a:endCxn id="22" idx="0"/>
          </p:cNvCxnSpPr>
          <p:nvPr/>
        </p:nvCxnSpPr>
        <p:spPr bwMode="auto">
          <a:xfrm flipH="1">
            <a:off x="2339976" y="4480992"/>
            <a:ext cx="304801" cy="9641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直接箭头连接符 68"/>
          <p:cNvCxnSpPr>
            <a:endCxn id="21" idx="0"/>
          </p:cNvCxnSpPr>
          <p:nvPr/>
        </p:nvCxnSpPr>
        <p:spPr bwMode="auto">
          <a:xfrm flipH="1">
            <a:off x="2051844" y="4480990"/>
            <a:ext cx="583804" cy="9641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接箭头连接符 70"/>
          <p:cNvCxnSpPr>
            <a:endCxn id="19" idx="0"/>
          </p:cNvCxnSpPr>
          <p:nvPr/>
        </p:nvCxnSpPr>
        <p:spPr bwMode="auto">
          <a:xfrm flipH="1">
            <a:off x="1475582" y="4476228"/>
            <a:ext cx="1151730" cy="9688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矩形 71"/>
          <p:cNvSpPr>
            <a:spLocks noChangeArrowheads="1"/>
          </p:cNvSpPr>
          <p:nvPr/>
        </p:nvSpPr>
        <p:spPr bwMode="auto">
          <a:xfrm>
            <a:off x="4499992" y="543550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" name="矩形 72"/>
          <p:cNvSpPr>
            <a:spLocks noChangeArrowheads="1"/>
          </p:cNvSpPr>
          <p:nvPr/>
        </p:nvSpPr>
        <p:spPr bwMode="auto">
          <a:xfrm>
            <a:off x="4788024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" name="矩形 73"/>
          <p:cNvSpPr>
            <a:spLocks noChangeArrowheads="1"/>
          </p:cNvSpPr>
          <p:nvPr/>
        </p:nvSpPr>
        <p:spPr bwMode="auto">
          <a:xfrm>
            <a:off x="5076056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5" name="矩形 74"/>
          <p:cNvSpPr>
            <a:spLocks noChangeArrowheads="1"/>
          </p:cNvSpPr>
          <p:nvPr/>
        </p:nvSpPr>
        <p:spPr bwMode="auto">
          <a:xfrm>
            <a:off x="6227291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" name="矩形 75"/>
          <p:cNvSpPr>
            <a:spLocks noChangeArrowheads="1"/>
          </p:cNvSpPr>
          <p:nvPr/>
        </p:nvSpPr>
        <p:spPr bwMode="auto">
          <a:xfrm>
            <a:off x="7092280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7" name="矩形 76"/>
          <p:cNvSpPr>
            <a:spLocks noChangeArrowheads="1"/>
          </p:cNvSpPr>
          <p:nvPr/>
        </p:nvSpPr>
        <p:spPr bwMode="auto">
          <a:xfrm>
            <a:off x="7379419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07" name="直接箭头连接符 106"/>
          <p:cNvCxnSpPr>
            <a:stCxn id="121" idx="2"/>
          </p:cNvCxnSpPr>
          <p:nvPr/>
        </p:nvCxnSpPr>
        <p:spPr bwMode="auto">
          <a:xfrm flipH="1">
            <a:off x="4211638" y="1861719"/>
            <a:ext cx="2408858" cy="171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78" name="组合 77"/>
          <p:cNvGrpSpPr/>
          <p:nvPr/>
        </p:nvGrpSpPr>
        <p:grpSpPr>
          <a:xfrm>
            <a:off x="3944502" y="1196752"/>
            <a:ext cx="4875970" cy="785815"/>
            <a:chOff x="3131840" y="1924047"/>
            <a:chExt cx="4875970" cy="785815"/>
          </a:xfrm>
        </p:grpSpPr>
        <p:grpSp>
          <p:nvGrpSpPr>
            <p:cNvPr id="81" name="组合 80"/>
            <p:cNvGrpSpPr/>
            <p:nvPr/>
          </p:nvGrpSpPr>
          <p:grpSpPr>
            <a:xfrm>
              <a:off x="3890663" y="1924047"/>
              <a:ext cx="648000" cy="404813"/>
              <a:chOff x="2714612" y="2871791"/>
              <a:chExt cx="648000" cy="404813"/>
            </a:xfrm>
          </p:grpSpPr>
          <p:grpSp>
            <p:nvGrpSpPr>
              <p:cNvPr id="122" name="组合 121"/>
              <p:cNvGrpSpPr/>
              <p:nvPr/>
            </p:nvGrpSpPr>
            <p:grpSpPr>
              <a:xfrm>
                <a:off x="2714612" y="2928940"/>
                <a:ext cx="648000" cy="285334"/>
                <a:chOff x="3571868" y="2538416"/>
                <a:chExt cx="648000" cy="285334"/>
              </a:xfrm>
            </p:grpSpPr>
            <p:sp>
              <p:nvSpPr>
                <p:cNvPr id="125" name="矩形 124"/>
                <p:cNvSpPr/>
                <p:nvPr/>
              </p:nvSpPr>
              <p:spPr>
                <a:xfrm>
                  <a:off x="3571868" y="2538416"/>
                  <a:ext cx="648000" cy="144000"/>
                </a:xfrm>
                <a:prstGeom prst="rect">
                  <a:avLst/>
                </a:prstGeom>
                <a:gradFill>
                  <a:gsLst>
                    <a:gs pos="100000">
                      <a:srgbClr val="11576A"/>
                    </a:gs>
                    <a:gs pos="0">
                      <a:srgbClr val="0EB1C8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58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矩形 125"/>
                <p:cNvSpPr/>
                <p:nvPr/>
              </p:nvSpPr>
              <p:spPr>
                <a:xfrm>
                  <a:off x="3571868" y="2679750"/>
                  <a:ext cx="648000" cy="144000"/>
                </a:xfrm>
                <a:prstGeom prst="rect">
                  <a:avLst/>
                </a:prstGeom>
                <a:gradFill>
                  <a:gsLst>
                    <a:gs pos="100000">
                      <a:srgbClr val="FF9900"/>
                    </a:gs>
                    <a:gs pos="0">
                      <a:srgbClr val="FFCC66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58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3" name="TextBox 69"/>
              <p:cNvSpPr txBox="1"/>
              <p:nvPr/>
            </p:nvSpPr>
            <p:spPr>
              <a:xfrm>
                <a:off x="2776524" y="2871791"/>
                <a:ext cx="5549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b="1">
                    <a:solidFill>
                      <a:schemeClr val="bg1"/>
                    </a:solidFill>
                    <a:latin typeface="+mn-ea"/>
                  </a:rPr>
                  <a:t>head</a:t>
                </a:r>
                <a:endParaRPr lang="zh-CN" altLang="en-US" sz="1050" b="1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24" name="TextBox 70"/>
              <p:cNvSpPr txBox="1"/>
              <p:nvPr/>
            </p:nvSpPr>
            <p:spPr>
              <a:xfrm>
                <a:off x="2833680" y="3022688"/>
                <a:ext cx="42832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b="1">
                    <a:solidFill>
                      <a:srgbClr val="11576A"/>
                    </a:solidFill>
                    <a:latin typeface="+mn-ea"/>
                  </a:rPr>
                  <a:t>tail</a:t>
                </a:r>
                <a:endParaRPr lang="zh-CN" altLang="en-US" sz="1050" b="1">
                  <a:solidFill>
                    <a:srgbClr val="11576A"/>
                  </a:solidFill>
                  <a:latin typeface="+mn-ea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5476366" y="1995485"/>
              <a:ext cx="662368" cy="593529"/>
              <a:chOff x="3657516" y="2786064"/>
              <a:chExt cx="662368" cy="593529"/>
            </a:xfrm>
          </p:grpSpPr>
          <p:sp>
            <p:nvSpPr>
              <p:cNvPr id="117" name="矩形 116"/>
              <p:cNvSpPr/>
              <p:nvPr/>
            </p:nvSpPr>
            <p:spPr>
              <a:xfrm>
                <a:off x="3671884" y="2786064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3671884" y="2928940"/>
                <a:ext cx="648000" cy="432000"/>
              </a:xfrm>
              <a:prstGeom prst="rect">
                <a:avLst/>
              </a:prstGeom>
              <a:gradFill>
                <a:gsLst>
                  <a:gs pos="100000">
                    <a:srgbClr val="FF9900"/>
                  </a:gs>
                  <a:gs pos="0">
                    <a:srgbClr val="FFCC66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9" name="直接连接符 118"/>
              <p:cNvCxnSpPr/>
              <p:nvPr/>
            </p:nvCxnSpPr>
            <p:spPr>
              <a:xfrm rot="10800000" flipH="1">
                <a:off x="3671884" y="3073495"/>
                <a:ext cx="648000" cy="1588"/>
              </a:xfrm>
              <a:prstGeom prst="line">
                <a:avLst/>
              </a:prstGeom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75"/>
              <p:cNvSpPr txBox="1"/>
              <p:nvPr/>
            </p:nvSpPr>
            <p:spPr>
              <a:xfrm>
                <a:off x="3657516" y="2897375"/>
                <a:ext cx="65915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b="1" dirty="0">
                    <a:solidFill>
                      <a:srgbClr val="11576A"/>
                    </a:solidFill>
                    <a:latin typeface="+mn-ea"/>
                  </a:rPr>
                  <a:t>寄存器组</a:t>
                </a:r>
              </a:p>
            </p:txBody>
          </p:sp>
          <p:sp>
            <p:nvSpPr>
              <p:cNvPr id="121" name="TextBox 82"/>
              <p:cNvSpPr txBox="1"/>
              <p:nvPr/>
            </p:nvSpPr>
            <p:spPr>
              <a:xfrm>
                <a:off x="3800471" y="3071816"/>
                <a:ext cx="377026" cy="307777"/>
              </a:xfrm>
              <a:prstGeom prst="rect">
                <a:avLst/>
              </a:prstGeom>
              <a:noFill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spc="100">
                    <a:solidFill>
                      <a:srgbClr val="11576A"/>
                    </a:solidFill>
                    <a:latin typeface="华文琥珀" pitchFamily="2" charset="-122"/>
                    <a:ea typeface="华文琥珀" pitchFamily="2" charset="-122"/>
                  </a:rPr>
                  <a:t>…</a:t>
                </a:r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7013345" y="1995485"/>
              <a:ext cx="651911" cy="593529"/>
              <a:chOff x="3667973" y="2786064"/>
              <a:chExt cx="651911" cy="593529"/>
            </a:xfrm>
          </p:grpSpPr>
          <p:sp>
            <p:nvSpPr>
              <p:cNvPr id="112" name="矩形 111"/>
              <p:cNvSpPr/>
              <p:nvPr/>
            </p:nvSpPr>
            <p:spPr>
              <a:xfrm>
                <a:off x="3671884" y="2786064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3671884" y="2928940"/>
                <a:ext cx="648000" cy="432000"/>
              </a:xfrm>
              <a:prstGeom prst="rect">
                <a:avLst/>
              </a:prstGeom>
              <a:gradFill>
                <a:gsLst>
                  <a:gs pos="100000">
                    <a:srgbClr val="FF9900"/>
                  </a:gs>
                  <a:gs pos="0">
                    <a:srgbClr val="FFCC66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4" name="直接连接符 113"/>
              <p:cNvCxnSpPr/>
              <p:nvPr/>
            </p:nvCxnSpPr>
            <p:spPr>
              <a:xfrm rot="10800000" flipH="1">
                <a:off x="3671884" y="3073495"/>
                <a:ext cx="648000" cy="1588"/>
              </a:xfrm>
              <a:prstGeom prst="line">
                <a:avLst/>
              </a:prstGeom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TextBox 95"/>
              <p:cNvSpPr txBox="1"/>
              <p:nvPr/>
            </p:nvSpPr>
            <p:spPr>
              <a:xfrm>
                <a:off x="3667973" y="2880511"/>
                <a:ext cx="64633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b="1" dirty="0">
                    <a:solidFill>
                      <a:srgbClr val="11576A"/>
                    </a:solidFill>
                    <a:latin typeface="+mn-ea"/>
                  </a:rPr>
                  <a:t>寄存器组</a:t>
                </a:r>
              </a:p>
            </p:txBody>
          </p:sp>
          <p:sp>
            <p:nvSpPr>
              <p:cNvPr id="116" name="TextBox 96"/>
              <p:cNvSpPr txBox="1"/>
              <p:nvPr/>
            </p:nvSpPr>
            <p:spPr>
              <a:xfrm>
                <a:off x="3800471" y="3071816"/>
                <a:ext cx="377026" cy="307777"/>
              </a:xfrm>
              <a:prstGeom prst="rect">
                <a:avLst/>
              </a:prstGeom>
              <a:noFill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spc="100">
                    <a:solidFill>
                      <a:srgbClr val="11576A"/>
                    </a:solidFill>
                    <a:latin typeface="华文琥珀" pitchFamily="2" charset="-122"/>
                    <a:ea typeface="华文琥珀" pitchFamily="2" charset="-122"/>
                  </a:rPr>
                  <a:t>…</a:t>
                </a:r>
              </a:p>
            </p:txBody>
          </p:sp>
        </p:grpSp>
        <p:cxnSp>
          <p:nvCxnSpPr>
            <p:cNvPr id="92" name="直接箭头连接符 91"/>
            <p:cNvCxnSpPr/>
            <p:nvPr/>
          </p:nvCxnSpPr>
          <p:spPr>
            <a:xfrm>
              <a:off x="4485093" y="2054852"/>
              <a:ext cx="1005641" cy="0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/>
            <p:nvPr/>
          </p:nvCxnSpPr>
          <p:spPr>
            <a:xfrm>
              <a:off x="6019809" y="2054852"/>
              <a:ext cx="1005641" cy="0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组合 93"/>
            <p:cNvGrpSpPr/>
            <p:nvPr/>
          </p:nvGrpSpPr>
          <p:grpSpPr>
            <a:xfrm>
              <a:off x="7610497" y="2066923"/>
              <a:ext cx="397313" cy="73026"/>
              <a:chOff x="4589868" y="2795588"/>
              <a:chExt cx="397313" cy="73026"/>
            </a:xfrm>
          </p:grpSpPr>
          <p:cxnSp>
            <p:nvCxnSpPr>
              <p:cNvPr id="108" name="直接连接符 107"/>
              <p:cNvCxnSpPr/>
              <p:nvPr/>
            </p:nvCxnSpPr>
            <p:spPr>
              <a:xfrm flipV="1">
                <a:off x="4589868" y="2795588"/>
                <a:ext cx="358370" cy="0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 rot="5400000">
                <a:off x="4921508" y="2813588"/>
                <a:ext cx="36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4879181" y="2836073"/>
                <a:ext cx="108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4895294" y="2867026"/>
                <a:ext cx="72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任意多边形 94"/>
            <p:cNvSpPr/>
            <p:nvPr/>
          </p:nvSpPr>
          <p:spPr>
            <a:xfrm>
              <a:off x="4448175" y="2190750"/>
              <a:ext cx="2543175" cy="519112"/>
            </a:xfrm>
            <a:custGeom>
              <a:avLst/>
              <a:gdLst>
                <a:gd name="connsiteX0" fmla="*/ 0 w 2543175"/>
                <a:gd name="connsiteY0" fmla="*/ 0 h 519112"/>
                <a:gd name="connsiteX1" fmla="*/ 1371600 w 2543175"/>
                <a:gd name="connsiteY1" fmla="*/ 476250 h 519112"/>
                <a:gd name="connsiteX2" fmla="*/ 2543175 w 2543175"/>
                <a:gd name="connsiteY2" fmla="*/ 257175 h 51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3175" h="519112">
                  <a:moveTo>
                    <a:pt x="0" y="0"/>
                  </a:moveTo>
                  <a:cubicBezTo>
                    <a:pt x="473869" y="216694"/>
                    <a:pt x="947738" y="433388"/>
                    <a:pt x="1371600" y="476250"/>
                  </a:cubicBezTo>
                  <a:cubicBezTo>
                    <a:pt x="1795462" y="519112"/>
                    <a:pt x="2346325" y="296863"/>
                    <a:pt x="2543175" y="257175"/>
                  </a:cubicBezTo>
                </a:path>
              </a:pathLst>
            </a:cu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TextBox 168"/>
            <p:cNvSpPr txBox="1"/>
            <p:nvPr/>
          </p:nvSpPr>
          <p:spPr>
            <a:xfrm>
              <a:off x="3131840" y="1981733"/>
              <a:ext cx="800219" cy="220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zh-CN" altLang="en-US" b="1" baseline="-25000" dirty="0">
                  <a:solidFill>
                    <a:srgbClr val="11576A"/>
                  </a:solidFill>
                  <a:latin typeface="+mn-ea"/>
                </a:rPr>
                <a:t>就绪队列</a:t>
              </a:r>
            </a:p>
          </p:txBody>
        </p:sp>
      </p:grpSp>
      <p:sp>
        <p:nvSpPr>
          <p:cNvPr id="127" name="矩形 126"/>
          <p:cNvSpPr>
            <a:spLocks noChangeArrowheads="1"/>
          </p:cNvSpPr>
          <p:nvPr/>
        </p:nvSpPr>
        <p:spPr bwMode="auto">
          <a:xfrm>
            <a:off x="-7987" y="2566095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8" name="矩形 127"/>
          <p:cNvSpPr>
            <a:spLocks noChangeArrowheads="1"/>
          </p:cNvSpPr>
          <p:nvPr/>
        </p:nvSpPr>
        <p:spPr bwMode="auto">
          <a:xfrm rot="5400000">
            <a:off x="2371676" y="2569269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9" name="文本框 128"/>
          <p:cNvSpPr txBox="1">
            <a:spLocks noChangeArrowheads="1"/>
          </p:cNvSpPr>
          <p:nvPr/>
        </p:nvSpPr>
        <p:spPr bwMode="auto">
          <a:xfrm>
            <a:off x="279351" y="2924870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进程</a:t>
            </a:r>
            <a:r>
              <a:rPr lang="en-US" altLang="zh-CN" sz="1800" dirty="0">
                <a:solidFill>
                  <a:schemeClr val="tx1"/>
                </a:solidFill>
              </a:rPr>
              <a:t>B</a:t>
            </a:r>
            <a:r>
              <a:rPr lang="zh-CN" altLang="en-US" sz="1800" dirty="0">
                <a:solidFill>
                  <a:schemeClr val="tx1"/>
                </a:solidFill>
              </a:rPr>
              <a:t>用户空间</a:t>
            </a:r>
          </a:p>
        </p:txBody>
      </p:sp>
      <p:sp>
        <p:nvSpPr>
          <p:cNvPr id="130" name="文本框 129"/>
          <p:cNvSpPr txBox="1">
            <a:spLocks noChangeArrowheads="1"/>
          </p:cNvSpPr>
          <p:nvPr/>
        </p:nvSpPr>
        <p:spPr bwMode="auto">
          <a:xfrm>
            <a:off x="2638376" y="2842320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内核</a:t>
            </a:r>
            <a:endParaRPr lang="en-US" altLang="zh-CN" sz="180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空间</a:t>
            </a:r>
          </a:p>
        </p:txBody>
      </p:sp>
      <p:cxnSp>
        <p:nvCxnSpPr>
          <p:cNvPr id="12" name="直接箭头连接符 11"/>
          <p:cNvCxnSpPr>
            <a:stCxn id="116" idx="2"/>
          </p:cNvCxnSpPr>
          <p:nvPr/>
        </p:nvCxnSpPr>
        <p:spPr bwMode="auto">
          <a:xfrm flipH="1">
            <a:off x="5297755" y="1861719"/>
            <a:ext cx="2849263" cy="13675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3" name="矩形 152"/>
          <p:cNvSpPr>
            <a:spLocks noChangeArrowheads="1"/>
          </p:cNvSpPr>
          <p:nvPr/>
        </p:nvSpPr>
        <p:spPr bwMode="auto">
          <a:xfrm>
            <a:off x="3652963" y="4077171"/>
            <a:ext cx="1063128" cy="231775"/>
          </a:xfrm>
          <a:prstGeom prst="rect">
            <a:avLst/>
          </a:prstGeom>
          <a:solidFill>
            <a:srgbClr val="00B050"/>
          </a:solidFill>
          <a:ln w="9525" algn="ctr">
            <a:solidFill>
              <a:srgbClr val="00B05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0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</a:rPr>
              <a:t>页表复制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4" name="矩形 153"/>
          <p:cNvSpPr>
            <a:spLocks noChangeArrowheads="1"/>
          </p:cNvSpPr>
          <p:nvPr/>
        </p:nvSpPr>
        <p:spPr bwMode="auto">
          <a:xfrm>
            <a:off x="5098670" y="4077170"/>
            <a:ext cx="1063128" cy="231775"/>
          </a:xfrm>
          <a:prstGeom prst="rect">
            <a:avLst/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lvl="0" algn="ctr">
              <a:spcBef>
                <a:spcPct val="0"/>
              </a:spcBef>
              <a:buClrTx/>
              <a:buSzTx/>
              <a:buNone/>
            </a:pP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页表复制</a:t>
            </a:r>
            <a:endParaRPr lang="zh-CN" altLang="en-US" sz="12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5" name="矩形 154"/>
          <p:cNvSpPr>
            <a:spLocks noChangeArrowheads="1"/>
          </p:cNvSpPr>
          <p:nvPr/>
        </p:nvSpPr>
        <p:spPr bwMode="auto">
          <a:xfrm>
            <a:off x="6502240" y="4077170"/>
            <a:ext cx="1063128" cy="231775"/>
          </a:xfrm>
          <a:prstGeom prst="rect">
            <a:avLst/>
          </a:prstGeom>
          <a:solidFill>
            <a:srgbClr val="00B050"/>
          </a:solidFill>
          <a:ln w="9525" algn="ctr">
            <a:solidFill>
              <a:srgbClr val="00B05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lvl="0" algn="ctr">
              <a:spcBef>
                <a:spcPct val="0"/>
              </a:spcBef>
              <a:buClrTx/>
              <a:buSzTx/>
              <a:buNone/>
            </a:pP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页表复制</a:t>
            </a:r>
            <a:endParaRPr lang="zh-CN" altLang="en-US" sz="12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6" name="矩形 155"/>
          <p:cNvSpPr>
            <a:spLocks noChangeArrowheads="1"/>
          </p:cNvSpPr>
          <p:nvPr/>
        </p:nvSpPr>
        <p:spPr bwMode="auto">
          <a:xfrm>
            <a:off x="4765007" y="3238448"/>
            <a:ext cx="1175418" cy="231775"/>
          </a:xfrm>
          <a:prstGeom prst="rect">
            <a:avLst/>
          </a:prstGeom>
          <a:solidFill>
            <a:srgbClr val="00B050"/>
          </a:solidFill>
          <a:ln w="9525" algn="ctr">
            <a:solidFill>
              <a:srgbClr val="00B05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lvl="0" algn="ctr">
              <a:spcBef>
                <a:spcPct val="0"/>
              </a:spcBef>
              <a:buClrTx/>
              <a:buSzTx/>
              <a:buNone/>
            </a:pP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页表复制</a:t>
            </a:r>
            <a:endParaRPr lang="zh-CN" altLang="en-US" sz="12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57" name="直接箭头连接符 156"/>
          <p:cNvCxnSpPr>
            <a:stCxn id="156" idx="2"/>
            <a:endCxn id="154" idx="0"/>
          </p:cNvCxnSpPr>
          <p:nvPr/>
        </p:nvCxnSpPr>
        <p:spPr bwMode="auto">
          <a:xfrm>
            <a:off x="5352716" y="3470223"/>
            <a:ext cx="277518" cy="6069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8" name="直接箭头连接符 157"/>
          <p:cNvCxnSpPr>
            <a:stCxn id="156" idx="3"/>
            <a:endCxn id="155" idx="0"/>
          </p:cNvCxnSpPr>
          <p:nvPr/>
        </p:nvCxnSpPr>
        <p:spPr bwMode="auto">
          <a:xfrm>
            <a:off x="5940425" y="3354336"/>
            <a:ext cx="1093379" cy="722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9" name="直接箭头连接符 158"/>
          <p:cNvCxnSpPr>
            <a:stCxn id="156" idx="1"/>
            <a:endCxn id="153" idx="0"/>
          </p:cNvCxnSpPr>
          <p:nvPr/>
        </p:nvCxnSpPr>
        <p:spPr bwMode="auto">
          <a:xfrm flipH="1">
            <a:off x="4184527" y="3354336"/>
            <a:ext cx="580480" cy="722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0" name="直接箭头连接符 159"/>
          <p:cNvCxnSpPr>
            <a:stCxn id="153" idx="2"/>
          </p:cNvCxnSpPr>
          <p:nvPr/>
        </p:nvCxnSpPr>
        <p:spPr bwMode="auto">
          <a:xfrm flipH="1">
            <a:off x="3496470" y="4308946"/>
            <a:ext cx="688057" cy="11169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1" name="直接箭头连接符 160"/>
          <p:cNvCxnSpPr/>
          <p:nvPr/>
        </p:nvCxnSpPr>
        <p:spPr bwMode="auto">
          <a:xfrm flipH="1">
            <a:off x="3822913" y="4304183"/>
            <a:ext cx="1468349" cy="11216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2" name="直接箭头连接符 161"/>
          <p:cNvCxnSpPr>
            <a:endCxn id="18" idx="0"/>
          </p:cNvCxnSpPr>
          <p:nvPr/>
        </p:nvCxnSpPr>
        <p:spPr bwMode="auto">
          <a:xfrm flipH="1">
            <a:off x="4103688" y="4308944"/>
            <a:ext cx="1512465" cy="11266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3" name="直接箭头连接符 162"/>
          <p:cNvCxnSpPr>
            <a:stCxn id="155" idx="2"/>
            <a:endCxn id="63" idx="0"/>
          </p:cNvCxnSpPr>
          <p:nvPr/>
        </p:nvCxnSpPr>
        <p:spPr bwMode="auto">
          <a:xfrm flipH="1">
            <a:off x="6947818" y="4308945"/>
            <a:ext cx="85986" cy="11362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4" name="直接箭头连接符 163"/>
          <p:cNvCxnSpPr>
            <a:stCxn id="153" idx="2"/>
          </p:cNvCxnSpPr>
          <p:nvPr/>
        </p:nvCxnSpPr>
        <p:spPr bwMode="auto">
          <a:xfrm flipH="1">
            <a:off x="2955423" y="4308946"/>
            <a:ext cx="1229104" cy="1117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5" name="直接箭头连接符 164"/>
          <p:cNvCxnSpPr>
            <a:stCxn id="153" idx="1"/>
          </p:cNvCxnSpPr>
          <p:nvPr/>
        </p:nvCxnSpPr>
        <p:spPr bwMode="auto">
          <a:xfrm flipH="1">
            <a:off x="2348311" y="4193059"/>
            <a:ext cx="1304652" cy="12419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6" name="直接箭头连接符 165"/>
          <p:cNvCxnSpPr/>
          <p:nvPr/>
        </p:nvCxnSpPr>
        <p:spPr bwMode="auto">
          <a:xfrm flipH="1">
            <a:off x="2087093" y="4193057"/>
            <a:ext cx="1556741" cy="12419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7" name="直接箭头连接符 166"/>
          <p:cNvCxnSpPr/>
          <p:nvPr/>
        </p:nvCxnSpPr>
        <p:spPr bwMode="auto">
          <a:xfrm flipH="1">
            <a:off x="1471415" y="4188295"/>
            <a:ext cx="2164083" cy="12467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6" name="文本框 55"/>
          <p:cNvSpPr txBox="1"/>
          <p:nvPr/>
        </p:nvSpPr>
        <p:spPr>
          <a:xfrm>
            <a:off x="6314231" y="2490586"/>
            <a:ext cx="29388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如果</a:t>
            </a:r>
            <a:r>
              <a:rPr lang="en-US" altLang="zh-CN" dirty="0"/>
              <a:t>A</a:t>
            </a:r>
            <a:r>
              <a:rPr lang="zh-CN" altLang="en-US" dirty="0"/>
              <a:t>的空间很大，复制会不会很慢？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如果复制后不</a:t>
            </a:r>
            <a:r>
              <a:rPr lang="en-US" altLang="zh-CN" dirty="0"/>
              <a:t>exec</a:t>
            </a:r>
            <a:r>
              <a:rPr lang="zh-CN" altLang="en-US" dirty="0"/>
              <a:t>，会不会浪费？</a:t>
            </a:r>
          </a:p>
        </p:txBody>
      </p:sp>
    </p:spTree>
    <p:extLst>
      <p:ext uri="{BB962C8B-B14F-4D97-AF65-F5344CB8AC3E}">
        <p14:creationId xmlns:p14="http://schemas.microsoft.com/office/powerpoint/2010/main" val="273158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432901"/>
            <a:ext cx="7992888" cy="485125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27585" y="5706586"/>
            <a:ext cx="82089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212529"/>
                </a:solidFill>
                <a:latin typeface="Raleway" panose="020B0003030101060003" pitchFamily="34" charset="0"/>
              </a:rPr>
              <a:t>On-Demand-Fork: A Microsecond Fork for Memory-Intensive and Latency-Sensitive Applications,</a:t>
            </a:r>
            <a:br>
              <a:rPr lang="en-US" altLang="zh-CN" sz="1400" dirty="0"/>
            </a:br>
            <a:r>
              <a:rPr lang="en-US" altLang="zh-CN" sz="1400" i="1" dirty="0" err="1">
                <a:solidFill>
                  <a:srgbClr val="212529"/>
                </a:solidFill>
                <a:latin typeface="Raleway" panose="020B0003030101060003" pitchFamily="34" charset="0"/>
              </a:rPr>
              <a:t>Kaiyang</a:t>
            </a:r>
            <a:r>
              <a:rPr lang="en-US" altLang="zh-CN" sz="1400" i="1" dirty="0">
                <a:solidFill>
                  <a:srgbClr val="212529"/>
                </a:solidFill>
                <a:latin typeface="Raleway" panose="020B0003030101060003" pitchFamily="34" charset="0"/>
              </a:rPr>
              <a:t> Zhao (Purdue University, United States of America), </a:t>
            </a:r>
            <a:r>
              <a:rPr lang="en-US" altLang="zh-CN" sz="1400" i="1" dirty="0" err="1">
                <a:solidFill>
                  <a:srgbClr val="212529"/>
                </a:solidFill>
                <a:latin typeface="Raleway" panose="020B0003030101060003" pitchFamily="34" charset="0"/>
              </a:rPr>
              <a:t>Sishuai</a:t>
            </a:r>
            <a:r>
              <a:rPr lang="en-US" altLang="zh-CN" sz="1400" i="1" dirty="0">
                <a:solidFill>
                  <a:srgbClr val="212529"/>
                </a:solidFill>
                <a:latin typeface="Raleway" panose="020B0003030101060003" pitchFamily="34" charset="0"/>
              </a:rPr>
              <a:t> Gong (Purdue University), Pedro Fonseca (Purdue University, United States of America). </a:t>
            </a:r>
            <a:r>
              <a:rPr lang="en-US" altLang="zh-CN" sz="1400" i="1" dirty="0" err="1">
                <a:solidFill>
                  <a:srgbClr val="FF0000"/>
                </a:solidFill>
                <a:latin typeface="Raleway" panose="020B0003030101060003" pitchFamily="34" charset="0"/>
              </a:rPr>
              <a:t>Eurosys2021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520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B36001-5F6C-DED2-1812-8AB6079D4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进程在运行过程中如何与</a:t>
            </a:r>
            <a:r>
              <a:rPr lang="en-US" altLang="zh-CN" dirty="0"/>
              <a:t>OS</a:t>
            </a:r>
            <a:r>
              <a:rPr lang="zh-CN" altLang="en-US" dirty="0"/>
              <a:t>交互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8E0AC-4D17-C217-1C56-F11163F61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如何获取内存？</a:t>
            </a:r>
            <a:endParaRPr lang="en-US" altLang="zh-CN" dirty="0"/>
          </a:p>
          <a:p>
            <a:r>
              <a:rPr lang="zh-CN" altLang="en-US" dirty="0"/>
              <a:t>通过缺页拿到物理内存</a:t>
            </a:r>
            <a:endParaRPr lang="en-US" altLang="zh-CN" dirty="0"/>
          </a:p>
          <a:p>
            <a:r>
              <a:rPr lang="zh-CN" altLang="en-US" dirty="0"/>
              <a:t>为什么会缺页呢？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F026FB-679E-48FA-D2BC-6C1B347CA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9B372C-F9F7-5C8D-192E-87543EA2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D34997-BD7E-4DBB-42E3-8C9ABD4FE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  <p:pic>
        <p:nvPicPr>
          <p:cNvPr id="7" name="Picture 4" descr="figure2761">
            <a:extLst>
              <a:ext uri="{FF2B5EF4-FFF2-40B4-BE49-F238E27FC236}">
                <a16:creationId xmlns:a16="http://schemas.microsoft.com/office/drawing/2014/main" id="{DF7FA2F8-6E7E-4468-AD6C-7E42D2CFD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96952"/>
            <a:ext cx="4768631" cy="321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31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FBC297-DD68-4395-99AC-C9399386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虚拟内存管理示例</a:t>
            </a:r>
            <a:r>
              <a:rPr lang="en-US" altLang="zh-CN" dirty="0"/>
              <a:t>:</a:t>
            </a:r>
            <a:r>
              <a:rPr lang="en-US" altLang="zh-CN" dirty="0" err="1"/>
              <a:t>mmap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3D8A73-65FB-4DA2-825A-0C8DDD970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Read</a:t>
            </a:r>
            <a:r>
              <a:rPr lang="zh-CN" altLang="en-US" dirty="0"/>
              <a:t>调用的原理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66ADE2-5477-4286-A64B-ED1F6CD73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64FA85-337C-4932-A0AA-4179ED1D7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16D54C-FC57-48F3-9D17-D94B859EC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FF0126-7B84-49A1-A1B3-3D1E611BE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979712" y="2348880"/>
            <a:ext cx="5583582" cy="38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84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30FCDA-F723-4630-87A3-CD6E39FE5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示例：文件内容扫描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EE5637-D8C1-47D5-9E6E-48D66EF96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C0B995-2A23-43B0-8E4B-2E93371ED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3E9673-E701-45BC-8676-00B00AB63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D40841-8954-4B4F-B2B1-33D47CA82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  <p:pic>
        <p:nvPicPr>
          <p:cNvPr id="7" name="图片 7">
            <a:extLst>
              <a:ext uri="{FF2B5EF4-FFF2-40B4-BE49-F238E27FC236}">
                <a16:creationId xmlns:a16="http://schemas.microsoft.com/office/drawing/2014/main" id="{98665B85-0B94-46D6-8410-C3134BE28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-75565" y="1988840"/>
            <a:ext cx="4647565" cy="4123055"/>
          </a:xfrm>
          <a:prstGeom prst="rect">
            <a:avLst/>
          </a:prstGeom>
        </p:spPr>
      </p:pic>
      <p:pic>
        <p:nvPicPr>
          <p:cNvPr id="8" name="图片 8">
            <a:extLst>
              <a:ext uri="{FF2B5EF4-FFF2-40B4-BE49-F238E27FC236}">
                <a16:creationId xmlns:a16="http://schemas.microsoft.com/office/drawing/2014/main" id="{5D13A5CC-821D-4A91-A96C-230A0B40C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520882" y="1964526"/>
            <a:ext cx="4659630" cy="412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769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307AE4-773E-455D-A907-7B4762F5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如何避免这一份重复的</a:t>
            </a:r>
            <a:r>
              <a:rPr lang="en-US" altLang="zh-CN" dirty="0"/>
              <a:t>copy?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04415E-E64A-4EB5-9450-46A108A90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85750" lvl="0" indent="-285750">
              <a:lnSpc>
                <a:spcPct val="150000"/>
              </a:lnSpc>
              <a:buFont typeface="Wingdings" charset="0"/>
              <a:buChar char="l"/>
            </a:pPr>
            <a:r>
              <a:rPr lang="en-US" altLang="en-US" sz="2800" dirty="0" err="1">
                <a:latin typeface="微软雅黑"/>
                <a:ea typeface="微软雅黑"/>
              </a:rPr>
              <a:t>mmap</a:t>
            </a:r>
            <a:r>
              <a:rPr lang="zh-CN" altLang="en-US" sz="2800" dirty="0">
                <a:latin typeface="微软雅黑"/>
                <a:ea typeface="微软雅黑"/>
              </a:rPr>
              <a:t>原理</a:t>
            </a:r>
          </a:p>
          <a:p>
            <a:pPr marL="742950" lvl="1" indent="-285750">
              <a:lnSpc>
                <a:spcPct val="150000"/>
              </a:lnSpc>
              <a:buFont typeface="Wingdings" charset="0"/>
              <a:buChar char="l"/>
            </a:pPr>
            <a:r>
              <a:rPr lang="zh-CN" altLang="en-US" sz="2800" dirty="0">
                <a:latin typeface="微软雅黑"/>
                <a:ea typeface="微软雅黑"/>
              </a:rPr>
              <a:t>在虚拟地址中制造一个合法的空洞</a:t>
            </a:r>
            <a:endParaRPr lang="zh-CN" altLang="en-US" sz="2800" dirty="0">
              <a:solidFill>
                <a:schemeClr val="tx1"/>
              </a:solidFill>
              <a:latin typeface="微软雅黑"/>
              <a:ea typeface="微软雅黑"/>
            </a:endParaRPr>
          </a:p>
          <a:p>
            <a:pPr marL="742950" lvl="1" indent="-285750">
              <a:lnSpc>
                <a:spcPct val="150000"/>
              </a:lnSpc>
              <a:buFont typeface="Wingdings" charset="0"/>
              <a:buChar char="l"/>
            </a:pPr>
            <a:r>
              <a:rPr lang="zh-CN" altLang="en-US" sz="2800" dirty="0">
                <a:solidFill>
                  <a:schemeClr val="tx1"/>
                </a:solidFill>
                <a:latin typeface="微软雅黑"/>
                <a:ea typeface="微软雅黑"/>
              </a:rPr>
              <a:t>这一段虚拟地址空间将由指定的文件的</a:t>
            </a:r>
            <a:r>
              <a:rPr lang="zh-CN" altLang="en-US" sz="2800" dirty="0">
                <a:solidFill>
                  <a:srgbClr val="FF0000"/>
                </a:solidFill>
                <a:latin typeface="微软雅黑"/>
                <a:ea typeface="微软雅黑"/>
              </a:rPr>
              <a:t>实时数据</a:t>
            </a:r>
            <a:r>
              <a:rPr lang="zh-CN" altLang="en-US" sz="2800" dirty="0">
                <a:solidFill>
                  <a:schemeClr val="tx1"/>
                </a:solidFill>
                <a:latin typeface="微软雅黑"/>
                <a:ea typeface="微软雅黑"/>
              </a:rPr>
              <a:t>来填充</a:t>
            </a:r>
            <a:endParaRPr lang="en-US" altLang="zh-CN" sz="2800" dirty="0">
              <a:solidFill>
                <a:schemeClr val="tx1"/>
              </a:solidFill>
              <a:latin typeface="微软雅黑"/>
              <a:ea typeface="微软雅黑"/>
            </a:endParaRPr>
          </a:p>
          <a:p>
            <a:pPr lvl="1">
              <a:lnSpc>
                <a:spcPct val="150000"/>
              </a:lnSpc>
              <a:buFont typeface="Wingdings" charset="0"/>
              <a:buChar char="l"/>
            </a:pPr>
            <a:r>
              <a:rPr lang="zh-CN" altLang="en-US" sz="2800" dirty="0">
                <a:latin typeface="微软雅黑"/>
                <a:ea typeface="微软雅黑"/>
              </a:rPr>
              <a:t>进程采用指针方式读写内存</a:t>
            </a:r>
            <a:endParaRPr lang="en-US" altLang="zh-CN" sz="2800" dirty="0">
              <a:latin typeface="微软雅黑"/>
              <a:ea typeface="微软雅黑"/>
            </a:endParaRPr>
          </a:p>
          <a:p>
            <a:pPr marL="742950" lvl="1" indent="-285750">
              <a:lnSpc>
                <a:spcPct val="150000"/>
              </a:lnSpc>
              <a:buFont typeface="Wingdings" charset="0"/>
              <a:buChar char="l"/>
            </a:pPr>
            <a:r>
              <a:rPr lang="zh-CN" altLang="en-US" sz="2800" dirty="0">
                <a:solidFill>
                  <a:schemeClr val="tx1"/>
                </a:solidFill>
                <a:latin typeface="微软雅黑"/>
                <a:ea typeface="微软雅黑"/>
              </a:rPr>
              <a:t>对这一块空间的读写，由</a:t>
            </a:r>
            <a:r>
              <a:rPr lang="en-US" altLang="zh-CN" sz="2800" dirty="0">
                <a:solidFill>
                  <a:schemeClr val="tx1"/>
                </a:solidFill>
                <a:latin typeface="微软雅黑"/>
                <a:ea typeface="微软雅黑"/>
              </a:rPr>
              <a:t>OS</a:t>
            </a:r>
            <a:r>
              <a:rPr lang="zh-CN" altLang="en-US" sz="2800" dirty="0">
                <a:solidFill>
                  <a:schemeClr val="tx1"/>
                </a:solidFill>
                <a:latin typeface="微软雅黑"/>
                <a:ea typeface="微软雅黑"/>
              </a:rPr>
              <a:t>转义成对文件的读写</a:t>
            </a:r>
            <a:endParaRPr lang="en-US" altLang="zh-CN" sz="2800" dirty="0">
              <a:solidFill>
                <a:schemeClr val="tx1"/>
              </a:solidFill>
              <a:latin typeface="微软雅黑"/>
              <a:ea typeface="微软雅黑"/>
            </a:endParaRPr>
          </a:p>
          <a:p>
            <a:pPr indent="-285750">
              <a:lnSpc>
                <a:spcPct val="150000"/>
              </a:lnSpc>
              <a:buFont typeface="Wingdings" charset="0"/>
              <a:buChar char="l"/>
            </a:pPr>
            <a:r>
              <a:rPr lang="zh-CN" altLang="en-US" sz="3200" dirty="0">
                <a:solidFill>
                  <a:schemeClr val="tx1"/>
                </a:solidFill>
                <a:latin typeface="微软雅黑"/>
                <a:ea typeface="微软雅黑"/>
              </a:rPr>
              <a:t>为了避免频繁的读写，</a:t>
            </a:r>
            <a:r>
              <a:rPr lang="en-US" altLang="zh-CN" sz="3200" dirty="0">
                <a:solidFill>
                  <a:schemeClr val="tx1"/>
                </a:solidFill>
                <a:latin typeface="微软雅黑"/>
                <a:ea typeface="微软雅黑"/>
              </a:rPr>
              <a:t>OS</a:t>
            </a:r>
            <a:r>
              <a:rPr lang="zh-CN" altLang="en-US" sz="3200" dirty="0">
                <a:solidFill>
                  <a:schemeClr val="tx1"/>
                </a:solidFill>
                <a:latin typeface="微软雅黑"/>
                <a:ea typeface="微软雅黑"/>
              </a:rPr>
              <a:t>将</a:t>
            </a:r>
            <a:r>
              <a:rPr lang="en-US" altLang="zh-CN" sz="3200" dirty="0">
                <a:solidFill>
                  <a:schemeClr val="tx1"/>
                </a:solidFill>
                <a:latin typeface="微软雅黑"/>
                <a:ea typeface="微软雅黑"/>
              </a:rPr>
              <a:t>page cache</a:t>
            </a:r>
            <a:r>
              <a:rPr lang="zh-CN" altLang="en-US" sz="3200" dirty="0">
                <a:solidFill>
                  <a:schemeClr val="tx1"/>
                </a:solidFill>
                <a:latin typeface="微软雅黑"/>
                <a:ea typeface="微软雅黑"/>
              </a:rPr>
              <a:t>挂在进程的页表中</a:t>
            </a:r>
          </a:p>
          <a:p>
            <a:pPr marL="742950" lvl="1" indent="-285750">
              <a:lnSpc>
                <a:spcPct val="150000"/>
              </a:lnSpc>
              <a:buFont typeface="Wingdings" charset="0"/>
              <a:buChar char="l"/>
            </a:pPr>
            <a:endParaRPr lang="zh-CN" altLang="en-US" sz="2800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1AA7D1-7485-4198-AC1B-4669A9187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819D7F-0EAF-4E31-ABA7-29CD2CDCD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4AABDC-AE2C-4A44-A0DD-7B222CD1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449246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0D5451-5BB3-489A-BC85-D80D2E360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5A4135-B023-4C33-B1C9-6D1F4DF32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6ED27E-58BE-4B1E-850D-607FB8F77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F9FBDD9-46E9-4459-AB4B-E0640F9B3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1837576" y="2453269"/>
            <a:ext cx="6045110" cy="42965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A6C8A86-340D-4F6B-A67C-93B7D16465B6}"/>
              </a:ext>
            </a:extLst>
          </p:cNvPr>
          <p:cNvSpPr txBox="1"/>
          <p:nvPr/>
        </p:nvSpPr>
        <p:spPr>
          <a:xfrm>
            <a:off x="748328" y="116632"/>
            <a:ext cx="8223606" cy="1955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charset="0"/>
              <a:buChar char="l"/>
            </a:pPr>
            <a:r>
              <a:rPr lang="en-US" altLang="zh-CN" sz="2800" dirty="0" err="1">
                <a:solidFill>
                  <a:schemeClr val="tx1"/>
                </a:solidFill>
                <a:latin typeface="微软雅黑"/>
                <a:ea typeface="微软雅黑"/>
              </a:rPr>
              <a:t>mmap</a:t>
            </a:r>
            <a:r>
              <a:rPr lang="zh-CN" altLang="en-US" sz="2800" dirty="0">
                <a:solidFill>
                  <a:schemeClr val="tx1"/>
                </a:solidFill>
                <a:latin typeface="微软雅黑"/>
                <a:ea typeface="微软雅黑"/>
              </a:rPr>
              <a:t>系统调用函数原型：</a:t>
            </a:r>
          </a:p>
          <a:p>
            <a:pPr marL="742950" lvl="1" indent="-285750">
              <a:lnSpc>
                <a:spcPct val="150000"/>
              </a:lnSpc>
              <a:buFont typeface="Wingdings" charset="0"/>
              <a:buChar char="l"/>
            </a:pPr>
            <a:r>
              <a:rPr lang="zh-CN" altLang="en-US" sz="2800" dirty="0">
                <a:solidFill>
                  <a:schemeClr val="tx1"/>
                </a:solidFill>
                <a:latin typeface="微软雅黑"/>
                <a:ea typeface="微软雅黑"/>
              </a:rPr>
              <a:t> void *mmap(void *addr, size_t length, int prot, int flags, int fd, off_t offset);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DF5412A-7A43-47EC-8A4F-AE386249ECCC}"/>
              </a:ext>
            </a:extLst>
          </p:cNvPr>
          <p:cNvSpPr/>
          <p:nvPr/>
        </p:nvSpPr>
        <p:spPr bwMode="auto">
          <a:xfrm>
            <a:off x="3662363" y="2453270"/>
            <a:ext cx="2133600" cy="727326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latin typeface="Times New Roman" pitchFamily="18" charset="0"/>
              </a:rPr>
              <a:t>空白虚拟页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8905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5086EB-0CEA-4716-B3D6-57D66C37F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 err="1"/>
              <a:t>mmap</a:t>
            </a:r>
            <a:r>
              <a:rPr lang="zh-CN" altLang="en-US"/>
              <a:t>加载数据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3C83EF-1759-4FDA-B4B5-D0A8AD3EA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45A1F8-6A5C-47F1-8C0B-F7AA7F47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107A87-7A34-424D-B996-866A411E6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B3F875-B4EF-49CD-A837-4485276D2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  <p:pic>
        <p:nvPicPr>
          <p:cNvPr id="7" name="图片 2">
            <a:extLst>
              <a:ext uri="{FF2B5EF4-FFF2-40B4-BE49-F238E27FC236}">
                <a16:creationId xmlns:a16="http://schemas.microsoft.com/office/drawing/2014/main" id="{FBA73D21-4081-4940-8503-6ADEE0AB4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7255" y="1988840"/>
            <a:ext cx="4969510" cy="4218940"/>
          </a:xfrm>
          <a:prstGeom prst="rect">
            <a:avLst/>
          </a:prstGeom>
        </p:spPr>
      </p:pic>
      <p:pic>
        <p:nvPicPr>
          <p:cNvPr id="8" name="图片 6">
            <a:extLst>
              <a:ext uri="{FF2B5EF4-FFF2-40B4-BE49-F238E27FC236}">
                <a16:creationId xmlns:a16="http://schemas.microsoft.com/office/drawing/2014/main" id="{2E1477F5-E8E0-4D4B-92A7-72DF795AC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5036765" y="1988840"/>
            <a:ext cx="4411345" cy="421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890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227F0C-A007-4C8F-8805-93A6C51C8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Mmap</a:t>
            </a:r>
            <a:r>
              <a:rPr lang="zh-CN" altLang="en-US" dirty="0"/>
              <a:t>为什么可以省下空间？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17A181-7B93-4FBB-BBDA-CC066DD65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ED3F8B-1B02-4A8C-BB73-B5CD5379B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E8878E-BAE8-4C1D-A334-D307FDF74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954FBA-6FAE-443D-99FC-81FBC401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DEB8F3-24D7-4981-B561-73ED379BF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1562840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E651227-C7F2-4578-B24F-50C645E9071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31183" y="1566014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8962A1-5CA3-48C0-B354-1D12578B1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858" y="1921615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进程</a:t>
            </a:r>
            <a:r>
              <a:rPr lang="en-US" altLang="zh-CN" sz="1800">
                <a:solidFill>
                  <a:schemeClr val="tx1"/>
                </a:solidFill>
              </a:rPr>
              <a:t>A</a:t>
            </a:r>
            <a:r>
              <a:rPr lang="zh-CN" altLang="en-US" sz="1800">
                <a:solidFill>
                  <a:schemeClr val="tx1"/>
                </a:solidFill>
              </a:rPr>
              <a:t>用户空间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DA6E17-BF50-4552-9B49-34792D8BF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7883" y="1839065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内核</a:t>
            </a:r>
            <a:endParaRPr lang="en-US" altLang="zh-CN" sz="180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空间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B9D4CB-D90D-4F72-9CBA-2FC8DCF27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809" y="4587176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C215A2B-1EB9-4CC6-B23E-FB87E760B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945" y="5657672"/>
            <a:ext cx="5543550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F600AC-0D04-45B3-8FE2-70F4DB0D8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945" y="5667197"/>
            <a:ext cx="287337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32A7A1-15F9-4C61-8D46-4B047105F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282" y="5667197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AF7894F-F26E-4AFB-9FB8-1244CEE1C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6207" y="5667197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9E7379B-0570-4667-A062-A2867F1A3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545" y="5667197"/>
            <a:ext cx="288925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1C4C52-5D02-4EF3-B6B2-950269715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470" y="5667197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07E64B8-F287-4BE4-9E42-FFA252321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807" y="5667197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A47098B-836D-480F-94A5-16FFEFE34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7145" y="5667197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575C3B9-1EE3-41E5-9255-043D00797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6070" y="5667197"/>
            <a:ext cx="287337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6899807-B457-43A0-BFD7-F4AE456AD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407" y="5667197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A052E83-8D30-44C4-97AC-46AB21494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2332" y="5667197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86F9817-9C06-4978-B9CB-E68E21B2D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9670" y="5667197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14F0887-F05C-4EB6-A3DE-151E84D56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9532" y="5667197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E04F839-FECE-45C1-9963-0CB5F3AE1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8457" y="5667197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8E1D5A7-E157-4491-9F46-1772EEE06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5795" y="5667197"/>
            <a:ext cx="288925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9DBACD7-525D-49C1-8669-474597CBE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720" y="5667197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3C62108-F74A-49F6-BFC4-3F74B6904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057" y="5667197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C08704F-8BC7-4657-A8D1-995C6BA89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982" y="5667197"/>
            <a:ext cx="287338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C125CF6-5F1A-48A1-AF3C-934110345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8320" y="5667197"/>
            <a:ext cx="287337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BEC5E86-86AE-4EF6-9962-40B90AB7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5657" y="5667197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3D166F5-8AFA-4635-A1BB-F23AC0AB8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4582" y="5667197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6945311-FA57-4794-871E-525E24564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8516" y="4587175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715C721-531D-4940-84B6-6495DB5DF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2086" y="4587175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BAAA990-2429-4F82-8B04-F51D19E99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4853" y="3748453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C80768CE-0320-4BA7-8CF3-ED58F945A31B}"/>
              </a:ext>
            </a:extLst>
          </p:cNvPr>
          <p:cNvCxnSpPr>
            <a:stCxn id="35" idx="2"/>
            <a:endCxn id="33" idx="0"/>
          </p:cNvCxnSpPr>
          <p:nvPr/>
        </p:nvCxnSpPr>
        <p:spPr bwMode="auto">
          <a:xfrm>
            <a:off x="4576417" y="3980228"/>
            <a:ext cx="333663" cy="6069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30C07E3E-B6AC-468D-92F5-5898F10806D5}"/>
              </a:ext>
            </a:extLst>
          </p:cNvPr>
          <p:cNvCxnSpPr>
            <a:stCxn id="35" idx="3"/>
            <a:endCxn id="34" idx="0"/>
          </p:cNvCxnSpPr>
          <p:nvPr/>
        </p:nvCxnSpPr>
        <p:spPr bwMode="auto">
          <a:xfrm>
            <a:off x="5107981" y="3864341"/>
            <a:ext cx="1205669" cy="722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5B15931B-B587-47B5-8A7F-F7CAF1602AC5}"/>
              </a:ext>
            </a:extLst>
          </p:cNvPr>
          <p:cNvCxnSpPr>
            <a:stCxn id="35" idx="1"/>
            <a:endCxn id="11" idx="0"/>
          </p:cNvCxnSpPr>
          <p:nvPr/>
        </p:nvCxnSpPr>
        <p:spPr bwMode="auto">
          <a:xfrm flipH="1">
            <a:off x="3464373" y="3864341"/>
            <a:ext cx="580480" cy="722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E90E640-5740-4F86-9350-5850F82ABC03}"/>
              </a:ext>
            </a:extLst>
          </p:cNvPr>
          <p:cNvCxnSpPr>
            <a:stCxn id="11" idx="2"/>
            <a:endCxn id="20" idx="0"/>
          </p:cNvCxnSpPr>
          <p:nvPr/>
        </p:nvCxnSpPr>
        <p:spPr bwMode="auto">
          <a:xfrm>
            <a:off x="3464373" y="4818951"/>
            <a:ext cx="315366" cy="8482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E3CCDB8-EEC4-4CA7-BEF4-7988AB2216E4}"/>
              </a:ext>
            </a:extLst>
          </p:cNvPr>
          <p:cNvCxnSpPr>
            <a:cxnSpLocks/>
          </p:cNvCxnSpPr>
          <p:nvPr/>
        </p:nvCxnSpPr>
        <p:spPr bwMode="auto">
          <a:xfrm flipH="1">
            <a:off x="3279429" y="4814188"/>
            <a:ext cx="1291678" cy="83395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A6929DFC-109A-4BD7-9D94-F921445DBEBF}"/>
              </a:ext>
            </a:extLst>
          </p:cNvPr>
          <p:cNvCxnSpPr>
            <a:endCxn id="22" idx="0"/>
          </p:cNvCxnSpPr>
          <p:nvPr/>
        </p:nvCxnSpPr>
        <p:spPr bwMode="auto">
          <a:xfrm flipH="1">
            <a:off x="4356001" y="4818949"/>
            <a:ext cx="539998" cy="8482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E925B7E-9842-4534-85DC-E3DB7C11E01B}"/>
              </a:ext>
            </a:extLst>
          </p:cNvPr>
          <p:cNvCxnSpPr>
            <a:stCxn id="34" idx="2"/>
            <a:endCxn id="28" idx="0"/>
          </p:cNvCxnSpPr>
          <p:nvPr/>
        </p:nvCxnSpPr>
        <p:spPr bwMode="auto">
          <a:xfrm>
            <a:off x="6313650" y="4818950"/>
            <a:ext cx="922870" cy="8482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53240087-B11A-465A-A09D-53097A270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067" y="5667296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F3ABB20-BF84-404A-B751-83A0C02C5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1387" y="5667296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4BF682D-E4BF-4E4E-8920-4EDBAAAE3BBB}"/>
              </a:ext>
            </a:extLst>
          </p:cNvPr>
          <p:cNvCxnSpPr>
            <a:stCxn id="11" idx="2"/>
          </p:cNvCxnSpPr>
          <p:nvPr/>
        </p:nvCxnSpPr>
        <p:spPr bwMode="auto">
          <a:xfrm flipH="1">
            <a:off x="3212605" y="4818951"/>
            <a:ext cx="251768" cy="8291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A817B2C-7CBB-4FD7-9366-8FA21C6EC856}"/>
              </a:ext>
            </a:extLst>
          </p:cNvPr>
          <p:cNvCxnSpPr>
            <a:endCxn id="16" idx="0"/>
          </p:cNvCxnSpPr>
          <p:nvPr/>
        </p:nvCxnSpPr>
        <p:spPr bwMode="auto">
          <a:xfrm flipH="1">
            <a:off x="2628008" y="4703062"/>
            <a:ext cx="288130" cy="9641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1CE10EF3-C34D-4D20-8C21-8E603F1F61C6}"/>
              </a:ext>
            </a:extLst>
          </p:cNvPr>
          <p:cNvCxnSpPr>
            <a:endCxn id="15" idx="0"/>
          </p:cNvCxnSpPr>
          <p:nvPr/>
        </p:nvCxnSpPr>
        <p:spPr bwMode="auto">
          <a:xfrm flipH="1">
            <a:off x="2339876" y="4703062"/>
            <a:ext cx="583804" cy="9641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F94CA2F5-0E21-45BF-8856-987E3D9827D2}"/>
              </a:ext>
            </a:extLst>
          </p:cNvPr>
          <p:cNvCxnSpPr>
            <a:endCxn id="13" idx="0"/>
          </p:cNvCxnSpPr>
          <p:nvPr/>
        </p:nvCxnSpPr>
        <p:spPr bwMode="auto">
          <a:xfrm flipH="1">
            <a:off x="1763614" y="4698300"/>
            <a:ext cx="1151730" cy="9688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C9F4CC1C-C9EF-4A76-B222-3C4AF1DA4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024" y="5657572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B6D7F92-738D-4FD6-817A-0A3BC792C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056" y="5667296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7B5349A-2433-4CF0-A40E-775768BDC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088" y="5667296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2803C6E-FA79-417D-AA10-3E1A9CF9B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5323" y="5667296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07ADE5BF-A3E3-4BC0-A1C3-EE75E67C3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312" y="5667296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D21E362-35AE-43C4-BD2A-DE60C7B94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451" y="5667296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88C822A-1E24-4F37-9832-6CD653F494F3}"/>
              </a:ext>
            </a:extLst>
          </p:cNvPr>
          <p:cNvGrpSpPr/>
          <p:nvPr/>
        </p:nvGrpSpPr>
        <p:grpSpPr>
          <a:xfrm>
            <a:off x="5135373" y="1778864"/>
            <a:ext cx="648000" cy="404813"/>
            <a:chOff x="2714612" y="2871791"/>
            <a:chExt cx="648000" cy="404813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65394476-D8AE-4041-B265-84190647F596}"/>
                </a:ext>
              </a:extLst>
            </p:cNvPr>
            <p:cNvGrpSpPr/>
            <p:nvPr/>
          </p:nvGrpSpPr>
          <p:grpSpPr>
            <a:xfrm>
              <a:off x="2714612" y="2928940"/>
              <a:ext cx="648000" cy="285334"/>
              <a:chOff x="3571868" y="2538416"/>
              <a:chExt cx="648000" cy="285334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8BD880F7-17BE-4BC8-8FAA-C9727EB7CC1F}"/>
                  </a:ext>
                </a:extLst>
              </p:cNvPr>
              <p:cNvSpPr/>
              <p:nvPr/>
            </p:nvSpPr>
            <p:spPr>
              <a:xfrm>
                <a:off x="3571868" y="2538416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59D9C9A3-27D5-4E2A-A0F3-28D7EF668D81}"/>
                  </a:ext>
                </a:extLst>
              </p:cNvPr>
              <p:cNvSpPr/>
              <p:nvPr/>
            </p:nvSpPr>
            <p:spPr>
              <a:xfrm>
                <a:off x="3571868" y="2679750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FF9900"/>
                  </a:gs>
                  <a:gs pos="0">
                    <a:srgbClr val="FFCC66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TextBox 69">
              <a:extLst>
                <a:ext uri="{FF2B5EF4-FFF2-40B4-BE49-F238E27FC236}">
                  <a16:creationId xmlns:a16="http://schemas.microsoft.com/office/drawing/2014/main" id="{2F2A4E82-E770-46FD-ABBA-F8AAB69B55B1}"/>
                </a:ext>
              </a:extLst>
            </p:cNvPr>
            <p:cNvSpPr txBox="1"/>
            <p:nvPr/>
          </p:nvSpPr>
          <p:spPr>
            <a:xfrm>
              <a:off x="2776524" y="2871791"/>
              <a:ext cx="5549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>
                  <a:solidFill>
                    <a:schemeClr val="bg1"/>
                  </a:solidFill>
                  <a:latin typeface="+mn-ea"/>
                </a:rPr>
                <a:t>head</a:t>
              </a:r>
              <a:endParaRPr lang="zh-CN" altLang="en-US" sz="105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8" name="TextBox 70">
              <a:extLst>
                <a:ext uri="{FF2B5EF4-FFF2-40B4-BE49-F238E27FC236}">
                  <a16:creationId xmlns:a16="http://schemas.microsoft.com/office/drawing/2014/main" id="{DE93BA26-508D-46D7-849F-D5C73AD993BF}"/>
                </a:ext>
              </a:extLst>
            </p:cNvPr>
            <p:cNvSpPr txBox="1"/>
            <p:nvPr/>
          </p:nvSpPr>
          <p:spPr>
            <a:xfrm>
              <a:off x="2833680" y="3022688"/>
              <a:ext cx="4283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>
                  <a:solidFill>
                    <a:srgbClr val="11576A"/>
                  </a:solidFill>
                  <a:latin typeface="+mn-ea"/>
                </a:rPr>
                <a:t>tail</a:t>
              </a:r>
              <a:endParaRPr lang="zh-CN" altLang="en-US" sz="1050" b="1">
                <a:solidFill>
                  <a:srgbClr val="11576A"/>
                </a:solidFill>
                <a:latin typeface="+mn-ea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45BF8AF0-7262-4641-8295-B2FF4918F5DA}"/>
              </a:ext>
            </a:extLst>
          </p:cNvPr>
          <p:cNvGrpSpPr/>
          <p:nvPr/>
        </p:nvGrpSpPr>
        <p:grpSpPr>
          <a:xfrm>
            <a:off x="6721076" y="1850302"/>
            <a:ext cx="662368" cy="593529"/>
            <a:chOff x="3657516" y="2786064"/>
            <a:chExt cx="662368" cy="593529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96FF162F-310C-4978-A7D3-4CDD05B77F31}"/>
                </a:ext>
              </a:extLst>
            </p:cNvPr>
            <p:cNvSpPr/>
            <p:nvPr/>
          </p:nvSpPr>
          <p:spPr>
            <a:xfrm>
              <a:off x="3671884" y="2786064"/>
              <a:ext cx="648000" cy="144000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58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D064C26-0560-4B26-A2B3-4C1D32D4AC01}"/>
                </a:ext>
              </a:extLst>
            </p:cNvPr>
            <p:cNvSpPr/>
            <p:nvPr/>
          </p:nvSpPr>
          <p:spPr>
            <a:xfrm>
              <a:off x="3671884" y="2928940"/>
              <a:ext cx="648000" cy="432000"/>
            </a:xfrm>
            <a:prstGeom prst="rect">
              <a:avLst/>
            </a:prstGeom>
            <a:gradFill>
              <a:gsLst>
                <a:gs pos="100000">
                  <a:srgbClr val="FF9900"/>
                </a:gs>
                <a:gs pos="0">
                  <a:srgbClr val="FFCC66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58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8788F8B2-0D5B-42CF-9079-AD876B74580A}"/>
                </a:ext>
              </a:extLst>
            </p:cNvPr>
            <p:cNvCxnSpPr/>
            <p:nvPr/>
          </p:nvCxnSpPr>
          <p:spPr>
            <a:xfrm rot="10800000" flipH="1">
              <a:off x="3671884" y="3073495"/>
              <a:ext cx="648000" cy="1588"/>
            </a:xfrm>
            <a:prstGeom prst="line">
              <a:avLst/>
            </a:prstGeom>
            <a:ln w="158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75">
              <a:extLst>
                <a:ext uri="{FF2B5EF4-FFF2-40B4-BE49-F238E27FC236}">
                  <a16:creationId xmlns:a16="http://schemas.microsoft.com/office/drawing/2014/main" id="{653E5090-4BCE-4B24-9D94-56D7B9D28EA8}"/>
                </a:ext>
              </a:extLst>
            </p:cNvPr>
            <p:cNvSpPr txBox="1"/>
            <p:nvPr/>
          </p:nvSpPr>
          <p:spPr>
            <a:xfrm>
              <a:off x="3657516" y="2897375"/>
              <a:ext cx="65915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00" b="1" dirty="0">
                  <a:solidFill>
                    <a:srgbClr val="11576A"/>
                  </a:solidFill>
                  <a:latin typeface="+mn-ea"/>
                </a:rPr>
                <a:t>寄存器组</a:t>
              </a:r>
            </a:p>
          </p:txBody>
        </p:sp>
        <p:sp>
          <p:nvSpPr>
            <p:cNvPr id="66" name="TextBox 82">
              <a:extLst>
                <a:ext uri="{FF2B5EF4-FFF2-40B4-BE49-F238E27FC236}">
                  <a16:creationId xmlns:a16="http://schemas.microsoft.com/office/drawing/2014/main" id="{4DC1F6DE-C783-4C94-836B-D939DEA7B570}"/>
                </a:ext>
              </a:extLst>
            </p:cNvPr>
            <p:cNvSpPr txBox="1"/>
            <p:nvPr/>
          </p:nvSpPr>
          <p:spPr>
            <a:xfrm>
              <a:off x="3800471" y="3071816"/>
              <a:ext cx="377026" cy="307777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zh-CN" sz="1400" b="1" spc="100">
                  <a:solidFill>
                    <a:srgbClr val="11576A"/>
                  </a:solidFill>
                  <a:latin typeface="华文琥珀" pitchFamily="2" charset="-122"/>
                  <a:ea typeface="华文琥珀" pitchFamily="2" charset="-122"/>
                </a:rPr>
                <a:t>…</a:t>
              </a:r>
            </a:p>
          </p:txBody>
        </p:sp>
      </p:grp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7E0BFB99-87B2-49AB-A203-20CBF2099145}"/>
              </a:ext>
            </a:extLst>
          </p:cNvPr>
          <p:cNvCxnSpPr/>
          <p:nvPr/>
        </p:nvCxnSpPr>
        <p:spPr>
          <a:xfrm>
            <a:off x="5729803" y="1909669"/>
            <a:ext cx="1005641" cy="0"/>
          </a:xfrm>
          <a:prstGeom prst="straightConnector1">
            <a:avLst/>
          </a:prstGeom>
          <a:ln w="28575">
            <a:solidFill>
              <a:srgbClr val="1157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6873510D-B09B-4211-B4C5-C5854F29899C}"/>
              </a:ext>
            </a:extLst>
          </p:cNvPr>
          <p:cNvCxnSpPr/>
          <p:nvPr/>
        </p:nvCxnSpPr>
        <p:spPr>
          <a:xfrm>
            <a:off x="7264519" y="1909669"/>
            <a:ext cx="1005641" cy="0"/>
          </a:xfrm>
          <a:prstGeom prst="straightConnector1">
            <a:avLst/>
          </a:prstGeom>
          <a:ln w="28575">
            <a:solidFill>
              <a:srgbClr val="1157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6E0FFB9-8CFB-41DB-A34C-21CD23569C8A}"/>
              </a:ext>
            </a:extLst>
          </p:cNvPr>
          <p:cNvGrpSpPr/>
          <p:nvPr/>
        </p:nvGrpSpPr>
        <p:grpSpPr>
          <a:xfrm>
            <a:off x="8351151" y="1921740"/>
            <a:ext cx="397313" cy="73026"/>
            <a:chOff x="4589868" y="2795588"/>
            <a:chExt cx="397313" cy="73026"/>
          </a:xfrm>
        </p:grpSpPr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79BD0ED0-2251-4DCD-AE8C-32EBEB86E3DC}"/>
                </a:ext>
              </a:extLst>
            </p:cNvPr>
            <p:cNvCxnSpPr/>
            <p:nvPr/>
          </p:nvCxnSpPr>
          <p:spPr>
            <a:xfrm flipV="1">
              <a:off x="4589868" y="2795588"/>
              <a:ext cx="358370" cy="0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5D67600B-B257-4272-907B-A710B5235199}"/>
                </a:ext>
              </a:extLst>
            </p:cNvPr>
            <p:cNvCxnSpPr/>
            <p:nvPr/>
          </p:nvCxnSpPr>
          <p:spPr>
            <a:xfrm rot="5400000">
              <a:off x="4921508" y="2813588"/>
              <a:ext cx="36000" cy="1588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51CA824-6668-4CC3-8DEC-8106E2CAB826}"/>
                </a:ext>
              </a:extLst>
            </p:cNvPr>
            <p:cNvCxnSpPr/>
            <p:nvPr/>
          </p:nvCxnSpPr>
          <p:spPr>
            <a:xfrm>
              <a:off x="4879181" y="2836073"/>
              <a:ext cx="108000" cy="1588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3351542A-382C-4DA5-849A-75E7A813CFC5}"/>
                </a:ext>
              </a:extLst>
            </p:cNvPr>
            <p:cNvCxnSpPr/>
            <p:nvPr/>
          </p:nvCxnSpPr>
          <p:spPr>
            <a:xfrm>
              <a:off x="4895294" y="2867026"/>
              <a:ext cx="72000" cy="1588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168">
            <a:extLst>
              <a:ext uri="{FF2B5EF4-FFF2-40B4-BE49-F238E27FC236}">
                <a16:creationId xmlns:a16="http://schemas.microsoft.com/office/drawing/2014/main" id="{4A149565-44B7-430B-AF25-10C01EFC42B6}"/>
              </a:ext>
            </a:extLst>
          </p:cNvPr>
          <p:cNvSpPr txBox="1"/>
          <p:nvPr/>
        </p:nvSpPr>
        <p:spPr>
          <a:xfrm>
            <a:off x="4376550" y="1836550"/>
            <a:ext cx="800219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zh-CN" altLang="en-US" b="1" baseline="-25000" dirty="0">
                <a:solidFill>
                  <a:srgbClr val="11576A"/>
                </a:solidFill>
                <a:latin typeface="+mn-ea"/>
              </a:rPr>
              <a:t>就绪队列</a:t>
            </a: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0AF26260-39AB-482A-BCE5-3F09082D4152}"/>
              </a:ext>
            </a:extLst>
          </p:cNvPr>
          <p:cNvCxnSpPr/>
          <p:nvPr/>
        </p:nvCxnSpPr>
        <p:spPr bwMode="auto">
          <a:xfrm flipH="1">
            <a:off x="4499670" y="2485177"/>
            <a:ext cx="2520602" cy="1309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33728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扩展问题：关于</a:t>
            </a:r>
            <a:r>
              <a:rPr lang="en-US" altLang="zh-CN" dirty="0"/>
              <a:t>BIOS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BIOS</a:t>
            </a:r>
            <a:r>
              <a:rPr lang="zh-CN" altLang="en-US" dirty="0"/>
              <a:t>是用什么实现的？</a:t>
            </a:r>
            <a:endParaRPr lang="en-US" altLang="zh-CN" dirty="0"/>
          </a:p>
          <a:p>
            <a:pPr lvl="1"/>
            <a:r>
              <a:rPr lang="en-US" altLang="zh-CN" dirty="0"/>
              <a:t>BIOS</a:t>
            </a:r>
            <a:r>
              <a:rPr lang="zh-CN" altLang="en-US" dirty="0"/>
              <a:t>理论上可以用任何代码实现，但是其中相当一部分代码是硬件相关的，所以相当部分是汇编写的</a:t>
            </a:r>
            <a:endParaRPr lang="en-US" altLang="zh-CN" dirty="0"/>
          </a:p>
          <a:p>
            <a:r>
              <a:rPr lang="zh-CN" altLang="en-US" dirty="0"/>
              <a:t>如果</a:t>
            </a:r>
            <a:r>
              <a:rPr lang="en-US" altLang="zh-CN" dirty="0"/>
              <a:t>BIOS</a:t>
            </a:r>
            <a:r>
              <a:rPr lang="zh-CN" altLang="en-US" dirty="0"/>
              <a:t>的代码是固定的，为什么可以读取如此之多型号的外设？</a:t>
            </a:r>
            <a:endParaRPr lang="en-US" altLang="zh-CN" dirty="0"/>
          </a:p>
          <a:p>
            <a:pPr lvl="1"/>
            <a:r>
              <a:rPr lang="en-US" altLang="zh-CN" dirty="0"/>
              <a:t>BIOS</a:t>
            </a:r>
            <a:r>
              <a:rPr lang="zh-CN" altLang="en-US" dirty="0"/>
              <a:t>是</a:t>
            </a:r>
            <a:r>
              <a:rPr lang="en-US" altLang="zh-CN" dirty="0"/>
              <a:t>IBM</a:t>
            </a:r>
            <a:r>
              <a:rPr lang="zh-CN" altLang="en-US" dirty="0"/>
              <a:t>发布的兼容机标准的一部分，鉴于当时</a:t>
            </a:r>
            <a:r>
              <a:rPr lang="en-US" altLang="zh-CN" dirty="0"/>
              <a:t>IBM</a:t>
            </a:r>
            <a:r>
              <a:rPr lang="zh-CN" altLang="en-US" dirty="0"/>
              <a:t>的统治地位，其他所有厂商都遵从了这一标准的实现。换言之，是同一类设备尽管其生产厂家和型号不尽相当，它们的“基础操作”方式是一样的</a:t>
            </a:r>
            <a:endParaRPr lang="en-US" altLang="zh-CN" dirty="0"/>
          </a:p>
          <a:p>
            <a:r>
              <a:rPr lang="en-US" altLang="zh-CN" dirty="0"/>
              <a:t>BIOS</a:t>
            </a:r>
            <a:r>
              <a:rPr lang="zh-CN" altLang="en-US" dirty="0"/>
              <a:t>如果有缺陷怎么办？</a:t>
            </a:r>
            <a:endParaRPr lang="en-US" altLang="zh-CN" dirty="0"/>
          </a:p>
          <a:p>
            <a:r>
              <a:rPr lang="en-US" altLang="zh-CN" dirty="0"/>
              <a:t>BIOS</a:t>
            </a:r>
            <a:r>
              <a:rPr lang="zh-CN" altLang="en-US" dirty="0"/>
              <a:t>上面的程序是怎么来的？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99307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2224140" y="2284423"/>
            <a:ext cx="3105179" cy="2098520"/>
            <a:chOff x="1730172" y="1285337"/>
            <a:chExt cx="3105179" cy="2098520"/>
          </a:xfrm>
        </p:grpSpPr>
        <p:grpSp>
          <p:nvGrpSpPr>
            <p:cNvPr id="20" name="组合 19"/>
            <p:cNvGrpSpPr/>
            <p:nvPr/>
          </p:nvGrpSpPr>
          <p:grpSpPr>
            <a:xfrm>
              <a:off x="3692343" y="1458693"/>
              <a:ext cx="1143008" cy="1925164"/>
              <a:chOff x="7643834" y="1673536"/>
              <a:chExt cx="1143008" cy="1925164"/>
            </a:xfrm>
            <a:gradFill>
              <a:gsLst>
                <a:gs pos="100000">
                  <a:srgbClr val="007C8B"/>
                </a:gs>
                <a:gs pos="5000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grpSpPr>
          <p:sp>
            <p:nvSpPr>
              <p:cNvPr id="21" name="椭圆 20"/>
              <p:cNvSpPr/>
              <p:nvPr/>
            </p:nvSpPr>
            <p:spPr>
              <a:xfrm>
                <a:off x="7643834" y="3274700"/>
                <a:ext cx="1143008" cy="32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7643834" y="1673536"/>
                <a:ext cx="1143008" cy="17554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椭圆 22"/>
            <p:cNvSpPr/>
            <p:nvPr/>
          </p:nvSpPr>
          <p:spPr>
            <a:xfrm>
              <a:off x="3692343" y="1285337"/>
              <a:ext cx="1143008" cy="324000"/>
            </a:xfrm>
            <a:prstGeom prst="ellipse">
              <a:avLst/>
            </a:prstGeom>
            <a:gradFill>
              <a:gsLst>
                <a:gs pos="100000">
                  <a:srgbClr val="007C8B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1730172" y="1390120"/>
              <a:ext cx="1652588" cy="4762"/>
            </a:xfrm>
            <a:custGeom>
              <a:avLst/>
              <a:gdLst>
                <a:gd name="connsiteX0" fmla="*/ 0 w 1652588"/>
                <a:gd name="connsiteY0" fmla="*/ 0 h 4762"/>
                <a:gd name="connsiteX1" fmla="*/ 1652588 w 1652588"/>
                <a:gd name="connsiteY1" fmla="*/ 4762 h 4762"/>
                <a:gd name="connsiteX2" fmla="*/ 1652588 w 1652588"/>
                <a:gd name="connsiteY2" fmla="*/ 4762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588" h="4762">
                  <a:moveTo>
                    <a:pt x="0" y="0"/>
                  </a:moveTo>
                  <a:lnTo>
                    <a:pt x="1652588" y="4762"/>
                  </a:lnTo>
                  <a:lnTo>
                    <a:pt x="1652588" y="4762"/>
                  </a:lnTo>
                </a:path>
              </a:pathLst>
            </a:cu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3373235" y="1394881"/>
              <a:ext cx="890612" cy="819149"/>
            </a:xfrm>
            <a:custGeom>
              <a:avLst/>
              <a:gdLst>
                <a:gd name="connsiteX0" fmla="*/ 314325 w 314325"/>
                <a:gd name="connsiteY0" fmla="*/ 285750 h 285750"/>
                <a:gd name="connsiteX1" fmla="*/ 0 w 314325"/>
                <a:gd name="connsiteY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325" h="285750">
                  <a:moveTo>
                    <a:pt x="314325" y="28575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11576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4154309" y="2220155"/>
              <a:ext cx="214314" cy="244930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bg1">
                    <a:lumMod val="7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14480" y="1071547"/>
            <a:ext cx="6072230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  <a:spcBef>
                <a:spcPct val="50000"/>
              </a:spcBef>
              <a:defRPr/>
            </a:pP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缺页异常（缺页中断）的处理流程</a:t>
            </a: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5365653" y="1795411"/>
            <a:ext cx="255783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 eaLnBrk="1" hangingPunct="1">
              <a:buSzPct val="100000"/>
              <a:buFont typeface="+mj-lt"/>
              <a:buAutoNum type="alphaUcPeriod"/>
            </a:pP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在内存中有空闲物理页面时，分配一物理页帧f，转第</a:t>
            </a: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步；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365655" y="2546672"/>
            <a:ext cx="255783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B.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依据页面置换算法选择将被替换的物理页帧f，对应逻辑页q</a:t>
            </a:r>
            <a:endParaRPr lang="en-US" altLang="zh-CN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5365653" y="3279554"/>
            <a:ext cx="262927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C.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如q被修改过，则把它写回外存；</a:t>
            </a:r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5365655" y="3788262"/>
            <a:ext cx="270070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D.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修改q的页表项中驻留位置为0；</a:t>
            </a: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5365653" y="4295439"/>
            <a:ext cx="262927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E.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将需要访问的页p装入到物理页面f</a:t>
            </a:r>
          </a:p>
        </p:txBody>
      </p:sp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5365653" y="4796142"/>
            <a:ext cx="27721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F.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修改p的页表项驻留位为</a:t>
            </a: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1,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物理页帧号为f；</a:t>
            </a:r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5365654" y="5322694"/>
            <a:ext cx="277214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G.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重新执行产生缺页的指令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214624" y="2536841"/>
            <a:ext cx="758828" cy="1152000"/>
            <a:chOff x="1720657" y="1537755"/>
            <a:chExt cx="758828" cy="115200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1720657" y="1542511"/>
              <a:ext cx="757240" cy="0"/>
            </a:xfrm>
            <a:prstGeom prst="line">
              <a:avLst/>
            </a:prstGeom>
            <a:ln w="28575">
              <a:solidFill>
                <a:srgbClr val="11576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rot="5400000">
              <a:off x="1903485" y="2113755"/>
              <a:ext cx="1152000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2263583" y="2685526"/>
              <a:ext cx="214314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2724212" y="2066161"/>
            <a:ext cx="1924064" cy="276999"/>
            <a:chOff x="2230245" y="1067074"/>
            <a:chExt cx="1924064" cy="276999"/>
          </a:xfrm>
        </p:grpSpPr>
        <p:sp>
          <p:nvSpPr>
            <p:cNvPr id="47" name="Oval 91"/>
            <p:cNvSpPr>
              <a:spLocks noChangeArrowheads="1"/>
            </p:cNvSpPr>
            <p:nvPr/>
          </p:nvSpPr>
          <p:spPr bwMode="auto">
            <a:xfrm>
              <a:off x="2230245" y="1083723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</a:p>
          </p:txBody>
        </p:sp>
        <p:sp>
          <p:nvSpPr>
            <p:cNvPr id="52" name="TextBox 7"/>
            <p:cNvSpPr txBox="1">
              <a:spLocks noChangeArrowheads="1"/>
            </p:cNvSpPr>
            <p:nvPr/>
          </p:nvSpPr>
          <p:spPr bwMode="auto">
            <a:xfrm>
              <a:off x="2447734" y="1067074"/>
              <a:ext cx="170657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查找在外存中的页面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388989" y="2963941"/>
            <a:ext cx="1003484" cy="504241"/>
            <a:chOff x="895022" y="1964854"/>
            <a:chExt cx="1003484" cy="504241"/>
          </a:xfrm>
        </p:grpSpPr>
        <p:sp>
          <p:nvSpPr>
            <p:cNvPr id="48" name="Oval 91"/>
            <p:cNvSpPr>
              <a:spLocks noChangeArrowheads="1"/>
            </p:cNvSpPr>
            <p:nvPr/>
          </p:nvSpPr>
          <p:spPr bwMode="auto">
            <a:xfrm>
              <a:off x="1231701" y="2220381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  <p:sp>
          <p:nvSpPr>
            <p:cNvPr id="54" name="TextBox 7"/>
            <p:cNvSpPr txBox="1">
              <a:spLocks noChangeArrowheads="1"/>
            </p:cNvSpPr>
            <p:nvPr/>
          </p:nvSpPr>
          <p:spPr bwMode="auto">
            <a:xfrm>
              <a:off x="895022" y="1964854"/>
              <a:ext cx="100348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页表项引用</a:t>
              </a:r>
              <a:endPara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916440" y="2882916"/>
            <a:ext cx="547355" cy="503631"/>
            <a:chOff x="2422472" y="1883829"/>
            <a:chExt cx="547355" cy="503631"/>
          </a:xfrm>
        </p:grpSpPr>
        <p:sp>
          <p:nvSpPr>
            <p:cNvPr id="46" name="Oval 91"/>
            <p:cNvSpPr>
              <a:spLocks noChangeArrowheads="1"/>
            </p:cNvSpPr>
            <p:nvPr/>
          </p:nvSpPr>
          <p:spPr bwMode="auto">
            <a:xfrm>
              <a:off x="2523935" y="1883829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</a:p>
          </p:txBody>
        </p:sp>
        <p:sp>
          <p:nvSpPr>
            <p:cNvPr id="55" name="TextBox 7"/>
            <p:cNvSpPr txBox="1">
              <a:spLocks noChangeArrowheads="1"/>
            </p:cNvSpPr>
            <p:nvPr/>
          </p:nvSpPr>
          <p:spPr bwMode="auto">
            <a:xfrm>
              <a:off x="2422472" y="2110461"/>
              <a:ext cx="54735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异常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71600" y="3394093"/>
            <a:ext cx="642942" cy="571504"/>
            <a:chOff x="477633" y="2395007"/>
            <a:chExt cx="642942" cy="571504"/>
          </a:xfrm>
        </p:grpSpPr>
        <p:sp>
          <p:nvSpPr>
            <p:cNvPr id="36" name="矩形 35"/>
            <p:cNvSpPr/>
            <p:nvPr/>
          </p:nvSpPr>
          <p:spPr>
            <a:xfrm>
              <a:off x="536371" y="2395007"/>
              <a:ext cx="500066" cy="571504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TextBox 7"/>
            <p:cNvSpPr txBox="1">
              <a:spLocks noChangeArrowheads="1"/>
            </p:cNvSpPr>
            <p:nvPr/>
          </p:nvSpPr>
          <p:spPr bwMode="auto">
            <a:xfrm>
              <a:off x="477633" y="2569633"/>
              <a:ext cx="64294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en-US" altLang="zh-CN" sz="1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load M</a:t>
              </a:r>
              <a:endParaRPr lang="zh-CN" altLang="en-US" sz="1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1454912" y="3689366"/>
            <a:ext cx="802572" cy="1137917"/>
            <a:chOff x="960945" y="2690279"/>
            <a:chExt cx="802572" cy="1137917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1053907" y="2690279"/>
              <a:ext cx="709610" cy="0"/>
            </a:xfrm>
            <a:prstGeom prst="line">
              <a:avLst/>
            </a:prstGeom>
            <a:ln w="28575">
              <a:solidFill>
                <a:srgbClr val="11576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91"/>
            <p:cNvSpPr>
              <a:spLocks noChangeArrowheads="1"/>
            </p:cNvSpPr>
            <p:nvPr/>
          </p:nvSpPr>
          <p:spPr bwMode="auto">
            <a:xfrm>
              <a:off x="1231701" y="2739497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6</a:t>
              </a:r>
            </a:p>
          </p:txBody>
        </p:sp>
        <p:sp>
          <p:nvSpPr>
            <p:cNvPr id="58" name="TextBox 7"/>
            <p:cNvSpPr txBox="1">
              <a:spLocks noChangeArrowheads="1"/>
            </p:cNvSpPr>
            <p:nvPr/>
          </p:nvSpPr>
          <p:spPr bwMode="auto">
            <a:xfrm>
              <a:off x="960945" y="2997199"/>
              <a:ext cx="720904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重新执行导致异常的指令</a:t>
              </a:r>
              <a:endPara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47861" y="3394094"/>
            <a:ext cx="1818253" cy="839393"/>
            <a:chOff x="1053893" y="2395007"/>
            <a:chExt cx="1818253" cy="839393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1053893" y="2499783"/>
              <a:ext cx="504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rot="10800000">
              <a:off x="1549204" y="2499783"/>
              <a:ext cx="216695" cy="173830"/>
            </a:xfrm>
            <a:prstGeom prst="line">
              <a:avLst/>
            </a:prstGeom>
            <a:ln w="28575">
              <a:solidFill>
                <a:srgbClr val="11576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组合 2"/>
            <p:cNvGrpSpPr/>
            <p:nvPr/>
          </p:nvGrpSpPr>
          <p:grpSpPr>
            <a:xfrm>
              <a:off x="1763517" y="2395007"/>
              <a:ext cx="1108629" cy="839393"/>
              <a:chOff x="1763517" y="2395007"/>
              <a:chExt cx="1108629" cy="839393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1763517" y="2395007"/>
                <a:ext cx="500066" cy="571504"/>
              </a:xfrm>
              <a:prstGeom prst="rect">
                <a:avLst/>
              </a:prstGeom>
              <a:solidFill>
                <a:srgbClr val="0EB1C8"/>
              </a:solidFill>
              <a:ln w="28575">
                <a:solidFill>
                  <a:srgbClr val="1157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1763517" y="2610909"/>
                <a:ext cx="500066" cy="142876"/>
              </a:xfrm>
              <a:prstGeom prst="rect">
                <a:avLst/>
              </a:prstGeom>
              <a:gradFill>
                <a:gsLst>
                  <a:gs pos="100000">
                    <a:srgbClr val="FDD000"/>
                  </a:gs>
                  <a:gs pos="0">
                    <a:srgbClr val="FFF9B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TextBox 7"/>
              <p:cNvSpPr txBox="1">
                <a:spLocks noChangeArrowheads="1"/>
              </p:cNvSpPr>
              <p:nvPr/>
            </p:nvSpPr>
            <p:spPr bwMode="auto">
              <a:xfrm>
                <a:off x="2087369" y="2577571"/>
                <a:ext cx="214314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buSzPct val="100000"/>
                </a:pPr>
                <a:r>
                  <a:rPr lang="en-US" altLang="zh-CN" sz="900" b="1" dirty="0" err="1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i</a:t>
                </a:r>
                <a:endParaRPr lang="zh-CN" altLang="en-US" sz="9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9" name="TextBox 7"/>
              <p:cNvSpPr txBox="1">
                <a:spLocks noChangeArrowheads="1"/>
              </p:cNvSpPr>
              <p:nvPr/>
            </p:nvSpPr>
            <p:spPr bwMode="auto">
              <a:xfrm>
                <a:off x="1777436" y="2957401"/>
                <a:ext cx="1094710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buSzPct val="100000"/>
                </a:pPr>
                <a:r>
                  <a:rPr lang="zh-CN" altLang="en-US" sz="12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页表</a:t>
                </a:r>
              </a:p>
            </p:txBody>
          </p:sp>
          <p:cxnSp>
            <p:nvCxnSpPr>
              <p:cNvPr id="64" name="直接连接符 63"/>
              <p:cNvCxnSpPr/>
              <p:nvPr/>
            </p:nvCxnSpPr>
            <p:spPr>
              <a:xfrm rot="5400000">
                <a:off x="2064350" y="2684728"/>
                <a:ext cx="142876" cy="1588"/>
              </a:xfrm>
              <a:prstGeom prst="line">
                <a:avLst/>
              </a:prstGeom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组合 72"/>
          <p:cNvGrpSpPr/>
          <p:nvPr/>
        </p:nvGrpSpPr>
        <p:grpSpPr>
          <a:xfrm>
            <a:off x="1815365" y="3738250"/>
            <a:ext cx="1292233" cy="1173822"/>
            <a:chOff x="1321397" y="2739164"/>
            <a:chExt cx="1292233" cy="1173822"/>
          </a:xfrm>
        </p:grpSpPr>
        <p:grpSp>
          <p:nvGrpSpPr>
            <p:cNvPr id="72" name="组合 71"/>
            <p:cNvGrpSpPr/>
            <p:nvPr/>
          </p:nvGrpSpPr>
          <p:grpSpPr>
            <a:xfrm>
              <a:off x="1620641" y="2739164"/>
              <a:ext cx="992989" cy="566483"/>
              <a:chOff x="1620641" y="2739164"/>
              <a:chExt cx="992989" cy="566483"/>
            </a:xfrm>
          </p:grpSpPr>
          <p:cxnSp>
            <p:nvCxnSpPr>
              <p:cNvPr id="33" name="直接连接符 32"/>
              <p:cNvCxnSpPr/>
              <p:nvPr/>
            </p:nvCxnSpPr>
            <p:spPr>
              <a:xfrm rot="10800000" flipV="1">
                <a:off x="1623023" y="2739164"/>
                <a:ext cx="145259" cy="144000"/>
              </a:xfrm>
              <a:prstGeom prst="line">
                <a:avLst/>
              </a:prstGeom>
              <a:ln w="28575">
                <a:solidFill>
                  <a:srgbClr val="11576A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1620641" y="3292528"/>
                <a:ext cx="992989" cy="0"/>
              </a:xfrm>
              <a:prstGeom prst="line">
                <a:avLst/>
              </a:prstGeom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rot="5400000">
                <a:off x="1410993" y="3089647"/>
                <a:ext cx="432000" cy="0"/>
              </a:xfrm>
              <a:prstGeom prst="line">
                <a:avLst/>
              </a:prstGeom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Oval 91"/>
            <p:cNvSpPr>
              <a:spLocks noChangeArrowheads="1"/>
            </p:cNvSpPr>
            <p:nvPr/>
          </p:nvSpPr>
          <p:spPr bwMode="auto">
            <a:xfrm>
              <a:off x="1746055" y="3344339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</a:p>
          </p:txBody>
        </p:sp>
        <p:sp>
          <p:nvSpPr>
            <p:cNvPr id="65" name="TextBox 7"/>
            <p:cNvSpPr txBox="1">
              <a:spLocks noChangeArrowheads="1"/>
            </p:cNvSpPr>
            <p:nvPr/>
          </p:nvSpPr>
          <p:spPr bwMode="auto">
            <a:xfrm>
              <a:off x="1321397" y="3635987"/>
              <a:ext cx="118593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  </a:t>
              </a: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页表项修改</a:t>
              </a: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592974" y="4343425"/>
            <a:ext cx="1277161" cy="510792"/>
            <a:chOff x="3099006" y="3344339"/>
            <a:chExt cx="1277161" cy="510792"/>
          </a:xfrm>
        </p:grpSpPr>
        <p:sp>
          <p:nvSpPr>
            <p:cNvPr id="51" name="Oval 91"/>
            <p:cNvSpPr>
              <a:spLocks noChangeArrowheads="1"/>
            </p:cNvSpPr>
            <p:nvPr/>
          </p:nvSpPr>
          <p:spPr bwMode="auto">
            <a:xfrm>
              <a:off x="3535179" y="3344339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</a:p>
          </p:txBody>
        </p:sp>
        <p:sp>
          <p:nvSpPr>
            <p:cNvPr id="66" name="TextBox 7"/>
            <p:cNvSpPr txBox="1">
              <a:spLocks noChangeArrowheads="1"/>
            </p:cNvSpPr>
            <p:nvPr/>
          </p:nvSpPr>
          <p:spPr bwMode="auto">
            <a:xfrm>
              <a:off x="3099006" y="3578132"/>
              <a:ext cx="127716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    </a:t>
              </a: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页面换入</a:t>
              </a: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2979977" y="3803672"/>
            <a:ext cx="931094" cy="1686709"/>
            <a:chOff x="2486010" y="2804585"/>
            <a:chExt cx="931094" cy="1686709"/>
          </a:xfrm>
        </p:grpSpPr>
        <p:sp>
          <p:nvSpPr>
            <p:cNvPr id="39" name="矩形 38"/>
            <p:cNvSpPr/>
            <p:nvPr/>
          </p:nvSpPr>
          <p:spPr>
            <a:xfrm>
              <a:off x="2614423" y="2804585"/>
              <a:ext cx="577854" cy="1409710"/>
            </a:xfrm>
            <a:prstGeom prst="rect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2620773" y="3209401"/>
              <a:ext cx="571504" cy="220262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2620773" y="3209401"/>
              <a:ext cx="571504" cy="206880"/>
            </a:xfrm>
            <a:prstGeom prst="rect">
              <a:avLst/>
            </a:prstGeom>
            <a:noFill/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2620773" y="3012549"/>
              <a:ext cx="576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2620773" y="3596753"/>
              <a:ext cx="576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2620773" y="3796779"/>
              <a:ext cx="576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2620773" y="3993631"/>
              <a:ext cx="576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7"/>
            <p:cNvSpPr txBox="1">
              <a:spLocks noChangeArrowheads="1"/>
            </p:cNvSpPr>
            <p:nvPr/>
          </p:nvSpPr>
          <p:spPr bwMode="auto">
            <a:xfrm>
              <a:off x="2558648" y="3182536"/>
              <a:ext cx="785818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空闲页帧</a:t>
              </a:r>
            </a:p>
          </p:txBody>
        </p:sp>
        <p:sp>
          <p:nvSpPr>
            <p:cNvPr id="67" name="TextBox 7"/>
            <p:cNvSpPr txBox="1">
              <a:spLocks noChangeArrowheads="1"/>
            </p:cNvSpPr>
            <p:nvPr/>
          </p:nvSpPr>
          <p:spPr bwMode="auto">
            <a:xfrm>
              <a:off x="2486010" y="4214295"/>
              <a:ext cx="93109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物理内存</a:t>
              </a:r>
              <a:endPara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564448" y="2141547"/>
            <a:ext cx="932312" cy="838462"/>
            <a:chOff x="1070481" y="1142461"/>
            <a:chExt cx="932312" cy="838462"/>
          </a:xfrm>
        </p:grpSpPr>
        <p:sp>
          <p:nvSpPr>
            <p:cNvPr id="26" name="矩形 25"/>
            <p:cNvSpPr/>
            <p:nvPr/>
          </p:nvSpPr>
          <p:spPr>
            <a:xfrm>
              <a:off x="1215828" y="1142461"/>
              <a:ext cx="500066" cy="571504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bg1">
                    <a:lumMod val="7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TextBox 7"/>
            <p:cNvSpPr txBox="1">
              <a:spLocks noChangeArrowheads="1"/>
            </p:cNvSpPr>
            <p:nvPr/>
          </p:nvSpPr>
          <p:spPr bwMode="auto">
            <a:xfrm>
              <a:off x="1070481" y="1703924"/>
              <a:ext cx="93231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695769" y="3465531"/>
            <a:ext cx="1071570" cy="820744"/>
            <a:chOff x="3201802" y="2466445"/>
            <a:chExt cx="1071570" cy="820744"/>
          </a:xfrm>
        </p:grpSpPr>
        <p:cxnSp>
          <p:nvCxnSpPr>
            <p:cNvPr id="61" name="直接连接符 60"/>
            <p:cNvCxnSpPr/>
            <p:nvPr/>
          </p:nvCxnSpPr>
          <p:spPr>
            <a:xfrm>
              <a:off x="3201802" y="3285601"/>
              <a:ext cx="1071570" cy="1588"/>
            </a:xfrm>
            <a:prstGeom prst="line">
              <a:avLst/>
            </a:prstGeom>
            <a:ln w="28575">
              <a:solidFill>
                <a:srgbClr val="11576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rot="16200000" flipH="1">
              <a:off x="3851888" y="2873642"/>
              <a:ext cx="819156" cy="4762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 1"/>
          <p:cNvSpPr>
            <a:spLocks noChangeArrowheads="1"/>
          </p:cNvSpPr>
          <p:nvPr/>
        </p:nvSpPr>
        <p:spPr bwMode="auto">
          <a:xfrm>
            <a:off x="1902679" y="366093"/>
            <a:ext cx="575945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例：执行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variable = *(p+102400);</a:t>
            </a:r>
            <a:endParaRPr lang="en-US" altLang="zh-CN" sz="44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或者执行 *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p(204800) = 4096;</a:t>
            </a:r>
          </a:p>
        </p:txBody>
      </p:sp>
      <p:sp>
        <p:nvSpPr>
          <p:cNvPr id="53" name="标注: 弯曲线形 52">
            <a:extLst>
              <a:ext uri="{FF2B5EF4-FFF2-40B4-BE49-F238E27FC236}">
                <a16:creationId xmlns:a16="http://schemas.microsoft.com/office/drawing/2014/main" id="{3E2C5480-EAC4-F897-82F4-0DC119201E6D}"/>
              </a:ext>
            </a:extLst>
          </p:cNvPr>
          <p:cNvSpPr/>
          <p:nvPr/>
        </p:nvSpPr>
        <p:spPr bwMode="auto">
          <a:xfrm>
            <a:off x="42917" y="4291614"/>
            <a:ext cx="2077260" cy="2517861"/>
          </a:xfrm>
          <a:prstGeom prst="borderCallout2">
            <a:avLst>
              <a:gd name="adj1" fmla="val 9688"/>
              <a:gd name="adj2" fmla="val 259185"/>
              <a:gd name="adj3" fmla="val 59381"/>
              <a:gd name="adj4" fmla="val 168634"/>
              <a:gd name="adj5" fmla="val 55356"/>
              <a:gd name="adj6" fmla="val 10154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查找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vma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对应的描述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(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系统中的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maps)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，找到该页对应的文件和偏移量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借助文件系统，将文件名和偏移量，转换成磁道和扇区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latin typeface="Times New Roman" pitchFamily="18" charset="0"/>
              </a:rPr>
              <a:t>驱动磁盘的磁臂和磁头，取到数据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45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8" grpId="0"/>
      <p:bldP spid="5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Content of PCB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Operating System</a:t>
            </a:r>
            <a:endParaRPr lang="en-US" altLang="ko-KR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1638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FA4A3EF-B53D-4203-94C8-D0B336EE45CE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pic>
        <p:nvPicPr>
          <p:cNvPr id="1639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7250" y="1357313"/>
            <a:ext cx="8196263" cy="4572000"/>
          </a:xfr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Task_Struct in Linux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Operating System</a:t>
            </a:r>
            <a:endParaRPr lang="en-US" altLang="ko-KR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1843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962F92-3740-44D3-BC9C-9CA0D9556FEC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pic>
        <p:nvPicPr>
          <p:cNvPr id="8" name="图片 7" descr="taskstructoflinu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0"/>
            <a:ext cx="6072188" cy="682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6049D-9B99-4C2C-A672-98B5A85A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前情提要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F48B84-92AE-439B-BA13-70CCF61D7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处理器上电过程</a:t>
            </a:r>
            <a:endParaRPr lang="en-US" altLang="zh-CN" dirty="0"/>
          </a:p>
          <a:p>
            <a:pPr lvl="1"/>
            <a:r>
              <a:rPr lang="zh-CN" altLang="en-US" dirty="0"/>
              <a:t>设备都需要驱动，上电的第一段代码从哪里来？</a:t>
            </a:r>
            <a:r>
              <a:rPr lang="en-US" altLang="zh-CN" dirty="0">
                <a:solidFill>
                  <a:srgbClr val="FF0000"/>
                </a:solidFill>
              </a:rPr>
              <a:t>BIOS</a:t>
            </a:r>
          </a:p>
          <a:p>
            <a:pPr lvl="1"/>
            <a:r>
              <a:rPr lang="zh-CN" altLang="en-US" dirty="0"/>
              <a:t>设备怎么知道自己的内存有多大，放在哪？</a:t>
            </a:r>
            <a:r>
              <a:rPr lang="zh-CN" altLang="en-US" dirty="0">
                <a:solidFill>
                  <a:srgbClr val="FF0000"/>
                </a:solidFill>
              </a:rPr>
              <a:t>内存</a:t>
            </a:r>
            <a:r>
              <a:rPr lang="en-US" altLang="zh-CN" dirty="0">
                <a:solidFill>
                  <a:srgbClr val="FF0000"/>
                </a:solidFill>
              </a:rPr>
              <a:t>SPD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很可惜，现在</a:t>
            </a:r>
            <a:r>
              <a:rPr lang="en-US" altLang="zh-CN" dirty="0" err="1">
                <a:solidFill>
                  <a:srgbClr val="FF0000"/>
                </a:solidFill>
              </a:rPr>
              <a:t>ucore</a:t>
            </a:r>
            <a:r>
              <a:rPr lang="en-US" altLang="zh-CN" dirty="0">
                <a:solidFill>
                  <a:srgbClr val="FF0000"/>
                </a:solidFill>
              </a:rPr>
              <a:t> 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riscv</a:t>
            </a:r>
            <a:r>
              <a:rPr lang="zh-CN" altLang="en-US" dirty="0">
                <a:solidFill>
                  <a:srgbClr val="FF0000"/>
                </a:solidFill>
              </a:rPr>
              <a:t>还不能支持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程序中的地址是怎么来的？</a:t>
            </a:r>
            <a:endParaRPr lang="en-US" altLang="zh-CN" dirty="0"/>
          </a:p>
          <a:p>
            <a:pPr lvl="1"/>
            <a:r>
              <a:rPr lang="zh-CN" altLang="en-US" dirty="0"/>
              <a:t>编译器、链接器决定程序中的地址</a:t>
            </a:r>
            <a:endParaRPr lang="en-US" altLang="zh-CN" dirty="0"/>
          </a:p>
          <a:p>
            <a:pPr lvl="1"/>
            <a:r>
              <a:rPr lang="zh-CN" altLang="en-US" dirty="0"/>
              <a:t>硬件构成决定数据和指令在物理内存的位置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页表</a:t>
            </a:r>
            <a:r>
              <a:rPr lang="zh-CN" altLang="en-US" dirty="0"/>
              <a:t>可以建立这个对应关系，但</a:t>
            </a:r>
            <a:r>
              <a:rPr lang="zh-CN" altLang="en-US" dirty="0">
                <a:solidFill>
                  <a:srgbClr val="FF0000"/>
                </a:solidFill>
              </a:rPr>
              <a:t>页表在哪里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zh-CN" altLang="en-US" dirty="0"/>
              <a:t>启动完成的</a:t>
            </a:r>
            <a:r>
              <a:rPr lang="en-US" altLang="zh-CN" dirty="0"/>
              <a:t>OS</a:t>
            </a:r>
            <a:r>
              <a:rPr lang="zh-CN" altLang="en-US" dirty="0"/>
              <a:t>里面是什么？</a:t>
            </a:r>
            <a:endParaRPr lang="en-US" altLang="zh-CN" dirty="0"/>
          </a:p>
          <a:p>
            <a:pPr lvl="1"/>
            <a:r>
              <a:rPr lang="zh-CN" altLang="en-US" dirty="0"/>
              <a:t>中断向量表，进程表（进程的上下文、</a:t>
            </a:r>
            <a:r>
              <a:rPr lang="en-US" altLang="zh-CN" dirty="0"/>
              <a:t>VMA</a:t>
            </a:r>
            <a:r>
              <a:rPr lang="zh-CN" altLang="en-US" dirty="0"/>
              <a:t>、页表）</a:t>
            </a:r>
            <a:endParaRPr lang="en-US" altLang="zh-CN" dirty="0"/>
          </a:p>
          <a:p>
            <a:r>
              <a:rPr lang="zh-CN" altLang="en-US" dirty="0"/>
              <a:t>新的进程是怎么来的？</a:t>
            </a:r>
            <a:endParaRPr lang="en-US" altLang="zh-CN" dirty="0"/>
          </a:p>
          <a:p>
            <a:pPr lvl="1"/>
            <a:r>
              <a:rPr lang="en-US" altLang="zh-CN" dirty="0"/>
              <a:t>Fork/exec</a:t>
            </a:r>
            <a:r>
              <a:rPr lang="zh-CN" altLang="en-US" dirty="0"/>
              <a:t>及类似的系统调用</a:t>
            </a:r>
            <a:endParaRPr lang="en-US" altLang="zh-CN" dirty="0"/>
          </a:p>
          <a:p>
            <a:r>
              <a:rPr lang="zh-CN" altLang="en-US" dirty="0"/>
              <a:t>新的虚拟内存区域是怎么来的？</a:t>
            </a:r>
            <a:endParaRPr lang="en-US" altLang="zh-CN" dirty="0"/>
          </a:p>
          <a:p>
            <a:pPr lvl="1"/>
            <a:r>
              <a:rPr lang="zh-CN" altLang="en-US" dirty="0"/>
              <a:t>以</a:t>
            </a:r>
            <a:r>
              <a:rPr lang="en-US" altLang="zh-CN" dirty="0" err="1"/>
              <a:t>mmap</a:t>
            </a:r>
            <a:r>
              <a:rPr lang="zh-CN" altLang="en-US" dirty="0"/>
              <a:t>为例看到虚拟地址管理的变化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F9A12D-8626-4F23-B90E-2C417775E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9A820B-569D-402E-A275-371BAD1D5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61EC09-EF85-4055-A6C9-48CE73A92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63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698261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页面交换发生在多进程共享场景</a:t>
            </a:r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2048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4D5ED52B-AB85-4CF9-85BC-7E5D4461AAF1}" type="slidenum">
              <a:rPr lang="en-US" altLang="ko-KR" smtClean="0">
                <a:solidFill>
                  <a:schemeClr val="bg1"/>
                </a:solidFill>
                <a:ea typeface="굴림"/>
                <a:cs typeface="굴림"/>
              </a:rPr>
              <a:pPr/>
              <a:t>64</a:t>
            </a:fld>
            <a:endParaRPr lang="en-US" altLang="ko-KR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851275" y="1557338"/>
            <a:ext cx="3529013" cy="11509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Times New Roman" pitchFamily="18" charset="0"/>
            </a:endParaRPr>
          </a:p>
        </p:txBody>
      </p:sp>
      <p:sp>
        <p:nvSpPr>
          <p:cNvPr id="20488" name="矩形 7"/>
          <p:cNvSpPr>
            <a:spLocks noChangeArrowheads="1"/>
          </p:cNvSpPr>
          <p:nvPr/>
        </p:nvSpPr>
        <p:spPr bwMode="auto">
          <a:xfrm>
            <a:off x="1593850" y="1557338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 rot="5400000">
            <a:off x="2781300" y="2744788"/>
            <a:ext cx="3527425" cy="11525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Times New Roman" pitchFamily="18" charset="0"/>
            </a:endParaRPr>
          </a:p>
        </p:txBody>
      </p:sp>
      <p:sp>
        <p:nvSpPr>
          <p:cNvPr id="20490" name="矩形 9"/>
          <p:cNvSpPr>
            <a:spLocks noChangeArrowheads="1"/>
          </p:cNvSpPr>
          <p:nvPr/>
        </p:nvSpPr>
        <p:spPr bwMode="auto">
          <a:xfrm rot="5400000">
            <a:off x="3973513" y="1560512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491" name="文本框 10"/>
          <p:cNvSpPr txBox="1">
            <a:spLocks noChangeArrowheads="1"/>
          </p:cNvSpPr>
          <p:nvPr/>
        </p:nvSpPr>
        <p:spPr bwMode="auto">
          <a:xfrm>
            <a:off x="1881188" y="1916113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进程</a:t>
            </a:r>
            <a:r>
              <a:rPr lang="en-US" altLang="zh-CN"/>
              <a:t>A</a:t>
            </a:r>
            <a:r>
              <a:rPr lang="zh-CN" altLang="en-US"/>
              <a:t>用户空间</a:t>
            </a:r>
          </a:p>
        </p:txBody>
      </p:sp>
      <p:sp>
        <p:nvSpPr>
          <p:cNvPr id="20492" name="文本框 11"/>
          <p:cNvSpPr txBox="1">
            <a:spLocks noChangeArrowheads="1"/>
          </p:cNvSpPr>
          <p:nvPr/>
        </p:nvSpPr>
        <p:spPr bwMode="auto">
          <a:xfrm>
            <a:off x="5373688" y="1908175"/>
            <a:ext cx="17637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进程</a:t>
            </a:r>
            <a:r>
              <a:rPr lang="en-US" altLang="zh-CN"/>
              <a:t>B</a:t>
            </a:r>
            <a:r>
              <a:rPr lang="zh-CN" altLang="en-US"/>
              <a:t>用户空间</a:t>
            </a:r>
          </a:p>
        </p:txBody>
      </p:sp>
      <p:sp>
        <p:nvSpPr>
          <p:cNvPr id="20493" name="文本框 12"/>
          <p:cNvSpPr txBox="1">
            <a:spLocks noChangeArrowheads="1"/>
          </p:cNvSpPr>
          <p:nvPr/>
        </p:nvSpPr>
        <p:spPr bwMode="auto">
          <a:xfrm rot="5400000">
            <a:off x="3663950" y="3605213"/>
            <a:ext cx="17637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进程</a:t>
            </a:r>
            <a:r>
              <a:rPr lang="en-US" altLang="zh-CN"/>
              <a:t>C</a:t>
            </a:r>
            <a:r>
              <a:rPr lang="zh-CN" altLang="en-US"/>
              <a:t>用户空间</a:t>
            </a:r>
          </a:p>
        </p:txBody>
      </p:sp>
      <p:sp>
        <p:nvSpPr>
          <p:cNvPr id="20494" name="文本框 13"/>
          <p:cNvSpPr txBox="1">
            <a:spLocks noChangeArrowheads="1"/>
          </p:cNvSpPr>
          <p:nvPr/>
        </p:nvSpPr>
        <p:spPr bwMode="auto">
          <a:xfrm>
            <a:off x="4240213" y="1833563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内核</a:t>
            </a:r>
            <a:endParaRPr lang="en-US" altLang="zh-CN"/>
          </a:p>
          <a:p>
            <a:r>
              <a:rPr lang="zh-CN" altLang="en-US"/>
              <a:t>空间</a:t>
            </a:r>
          </a:p>
        </p:txBody>
      </p:sp>
      <p:sp>
        <p:nvSpPr>
          <p:cNvPr id="20495" name="矩形 14"/>
          <p:cNvSpPr>
            <a:spLocks noChangeArrowheads="1"/>
          </p:cNvSpPr>
          <p:nvPr/>
        </p:nvSpPr>
        <p:spPr bwMode="auto">
          <a:xfrm>
            <a:off x="2417763" y="2779713"/>
            <a:ext cx="1900237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latin typeface="Times New Roman" panose="02020603050405020304" pitchFamily="18" charset="0"/>
              </a:rPr>
              <a:t>进程</a:t>
            </a:r>
            <a:r>
              <a:rPr lang="en-US" altLang="zh-CN" sz="1200">
                <a:latin typeface="Times New Roman" panose="02020603050405020304" pitchFamily="18" charset="0"/>
              </a:rPr>
              <a:t>A</a:t>
            </a:r>
            <a:r>
              <a:rPr lang="zh-CN" altLang="en-US" sz="1200">
                <a:latin typeface="Times New Roman" panose="02020603050405020304" pitchFamily="18" charset="0"/>
              </a:rPr>
              <a:t>的页表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496" name="矩形 15"/>
          <p:cNvSpPr>
            <a:spLocks noChangeArrowheads="1"/>
          </p:cNvSpPr>
          <p:nvPr/>
        </p:nvSpPr>
        <p:spPr bwMode="auto">
          <a:xfrm rot="5400000">
            <a:off x="4026694" y="3442494"/>
            <a:ext cx="1898650" cy="233362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latin typeface="Times New Roman" panose="02020603050405020304" pitchFamily="18" charset="0"/>
              </a:rPr>
              <a:t>进程</a:t>
            </a:r>
            <a:r>
              <a:rPr lang="en-US" altLang="zh-CN" sz="1200">
                <a:latin typeface="Times New Roman" panose="02020603050405020304" pitchFamily="18" charset="0"/>
              </a:rPr>
              <a:t>C</a:t>
            </a:r>
            <a:r>
              <a:rPr lang="zh-CN" altLang="en-US" sz="1200">
                <a:latin typeface="Times New Roman" panose="02020603050405020304" pitchFamily="18" charset="0"/>
              </a:rPr>
              <a:t>的页表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497" name="矩形 16"/>
          <p:cNvSpPr>
            <a:spLocks noChangeArrowheads="1"/>
          </p:cNvSpPr>
          <p:nvPr/>
        </p:nvSpPr>
        <p:spPr bwMode="auto">
          <a:xfrm>
            <a:off x="4932363" y="1628775"/>
            <a:ext cx="1898650" cy="231775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latin typeface="Times New Roman" panose="02020603050405020304" pitchFamily="18" charset="0"/>
              </a:rPr>
              <a:t>进程</a:t>
            </a:r>
            <a:r>
              <a:rPr lang="en-US" altLang="zh-CN" sz="1200">
                <a:latin typeface="Times New Roman" panose="02020603050405020304" pitchFamily="18" charset="0"/>
              </a:rPr>
              <a:t>B</a:t>
            </a:r>
            <a:r>
              <a:rPr lang="zh-CN" altLang="en-US" sz="1200">
                <a:latin typeface="Times New Roman" panose="02020603050405020304" pitchFamily="18" charset="0"/>
              </a:rPr>
              <a:t>的页表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498" name="矩形 17"/>
          <p:cNvSpPr>
            <a:spLocks noChangeArrowheads="1"/>
          </p:cNvSpPr>
          <p:nvPr/>
        </p:nvSpPr>
        <p:spPr bwMode="auto">
          <a:xfrm>
            <a:off x="1331913" y="5435600"/>
            <a:ext cx="5543550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499" name="矩形 18"/>
          <p:cNvSpPr>
            <a:spLocks noChangeArrowheads="1"/>
          </p:cNvSpPr>
          <p:nvPr/>
        </p:nvSpPr>
        <p:spPr bwMode="auto">
          <a:xfrm>
            <a:off x="1331913" y="5445125"/>
            <a:ext cx="287337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0" name="矩形 19"/>
          <p:cNvSpPr>
            <a:spLocks noChangeArrowheads="1"/>
          </p:cNvSpPr>
          <p:nvPr/>
        </p:nvSpPr>
        <p:spPr bwMode="auto">
          <a:xfrm>
            <a:off x="1619250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1" name="矩形 20"/>
          <p:cNvSpPr>
            <a:spLocks noChangeArrowheads="1"/>
          </p:cNvSpPr>
          <p:nvPr/>
        </p:nvSpPr>
        <p:spPr bwMode="auto">
          <a:xfrm>
            <a:off x="19081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2" name="矩形 21"/>
          <p:cNvSpPr>
            <a:spLocks noChangeArrowheads="1"/>
          </p:cNvSpPr>
          <p:nvPr/>
        </p:nvSpPr>
        <p:spPr bwMode="auto">
          <a:xfrm>
            <a:off x="2195513" y="5445125"/>
            <a:ext cx="288925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3" name="矩形 22"/>
          <p:cNvSpPr>
            <a:spLocks noChangeArrowheads="1"/>
          </p:cNvSpPr>
          <p:nvPr/>
        </p:nvSpPr>
        <p:spPr bwMode="auto">
          <a:xfrm>
            <a:off x="2484438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4" name="矩形 23"/>
          <p:cNvSpPr>
            <a:spLocks noChangeArrowheads="1"/>
          </p:cNvSpPr>
          <p:nvPr/>
        </p:nvSpPr>
        <p:spPr bwMode="auto">
          <a:xfrm>
            <a:off x="27717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5" name="矩形 24"/>
          <p:cNvSpPr>
            <a:spLocks noChangeArrowheads="1"/>
          </p:cNvSpPr>
          <p:nvPr/>
        </p:nvSpPr>
        <p:spPr bwMode="auto">
          <a:xfrm>
            <a:off x="3059113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6" name="矩形 25"/>
          <p:cNvSpPr>
            <a:spLocks noChangeArrowheads="1"/>
          </p:cNvSpPr>
          <p:nvPr/>
        </p:nvSpPr>
        <p:spPr bwMode="auto">
          <a:xfrm>
            <a:off x="3348038" y="5445125"/>
            <a:ext cx="287337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7" name="矩形 26"/>
          <p:cNvSpPr>
            <a:spLocks noChangeArrowheads="1"/>
          </p:cNvSpPr>
          <p:nvPr/>
        </p:nvSpPr>
        <p:spPr bwMode="auto">
          <a:xfrm>
            <a:off x="3635375" y="5445125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8" name="矩形 27"/>
          <p:cNvSpPr>
            <a:spLocks noChangeArrowheads="1"/>
          </p:cNvSpPr>
          <p:nvPr/>
        </p:nvSpPr>
        <p:spPr bwMode="auto">
          <a:xfrm>
            <a:off x="392430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9" name="矩形 28"/>
          <p:cNvSpPr>
            <a:spLocks noChangeArrowheads="1"/>
          </p:cNvSpPr>
          <p:nvPr/>
        </p:nvSpPr>
        <p:spPr bwMode="auto">
          <a:xfrm>
            <a:off x="4211638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0" name="矩形 29"/>
          <p:cNvSpPr>
            <a:spLocks noChangeArrowheads="1"/>
          </p:cNvSpPr>
          <p:nvPr/>
        </p:nvSpPr>
        <p:spPr bwMode="auto">
          <a:xfrm>
            <a:off x="4500563" y="5445125"/>
            <a:ext cx="287337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1" name="矩形 30"/>
          <p:cNvSpPr>
            <a:spLocks noChangeArrowheads="1"/>
          </p:cNvSpPr>
          <p:nvPr/>
        </p:nvSpPr>
        <p:spPr bwMode="auto">
          <a:xfrm>
            <a:off x="4787900" y="5445125"/>
            <a:ext cx="288925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2" name="矩形 31"/>
          <p:cNvSpPr>
            <a:spLocks noChangeArrowheads="1"/>
          </p:cNvSpPr>
          <p:nvPr/>
        </p:nvSpPr>
        <p:spPr bwMode="auto">
          <a:xfrm>
            <a:off x="5076825" y="5445125"/>
            <a:ext cx="287338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3" name="矩形 32"/>
          <p:cNvSpPr>
            <a:spLocks noChangeArrowheads="1"/>
          </p:cNvSpPr>
          <p:nvPr/>
        </p:nvSpPr>
        <p:spPr bwMode="auto">
          <a:xfrm>
            <a:off x="5364163" y="5445125"/>
            <a:ext cx="287337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4" name="矩形 33"/>
          <p:cNvSpPr>
            <a:spLocks noChangeArrowheads="1"/>
          </p:cNvSpPr>
          <p:nvPr/>
        </p:nvSpPr>
        <p:spPr bwMode="auto">
          <a:xfrm>
            <a:off x="5651500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5" name="矩形 34"/>
          <p:cNvSpPr>
            <a:spLocks noChangeArrowheads="1"/>
          </p:cNvSpPr>
          <p:nvPr/>
        </p:nvSpPr>
        <p:spPr bwMode="auto">
          <a:xfrm>
            <a:off x="5940425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6" name="矩形 35"/>
          <p:cNvSpPr>
            <a:spLocks noChangeArrowheads="1"/>
          </p:cNvSpPr>
          <p:nvPr/>
        </p:nvSpPr>
        <p:spPr bwMode="auto">
          <a:xfrm>
            <a:off x="6227763" y="5445125"/>
            <a:ext cx="288925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7" name="矩形 36"/>
          <p:cNvSpPr>
            <a:spLocks noChangeArrowheads="1"/>
          </p:cNvSpPr>
          <p:nvPr/>
        </p:nvSpPr>
        <p:spPr bwMode="auto">
          <a:xfrm>
            <a:off x="6516688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8" name="矩形 37"/>
          <p:cNvSpPr>
            <a:spLocks noChangeArrowheads="1"/>
          </p:cNvSpPr>
          <p:nvPr/>
        </p:nvSpPr>
        <p:spPr bwMode="auto">
          <a:xfrm>
            <a:off x="6804025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9" name="矩形 38"/>
          <p:cNvSpPr>
            <a:spLocks noChangeArrowheads="1"/>
          </p:cNvSpPr>
          <p:nvPr/>
        </p:nvSpPr>
        <p:spPr bwMode="auto">
          <a:xfrm>
            <a:off x="7092950" y="5445125"/>
            <a:ext cx="287338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20" name="矩形 39"/>
          <p:cNvSpPr>
            <a:spLocks noChangeArrowheads="1"/>
          </p:cNvSpPr>
          <p:nvPr/>
        </p:nvSpPr>
        <p:spPr bwMode="auto">
          <a:xfrm>
            <a:off x="7380288" y="5445125"/>
            <a:ext cx="287337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21" name="矩形 40"/>
          <p:cNvSpPr>
            <a:spLocks noChangeArrowheads="1"/>
          </p:cNvSpPr>
          <p:nvPr/>
        </p:nvSpPr>
        <p:spPr bwMode="auto">
          <a:xfrm>
            <a:off x="7667625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22" name="矩形 41"/>
          <p:cNvSpPr>
            <a:spLocks noChangeArrowheads="1"/>
          </p:cNvSpPr>
          <p:nvPr/>
        </p:nvSpPr>
        <p:spPr bwMode="auto">
          <a:xfrm>
            <a:off x="795655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内存交换：</a:t>
            </a:r>
            <a:r>
              <a:rPr lang="en-US" altLang="zh-CN" dirty="0"/>
              <a:t>_</a:t>
            </a:r>
            <a:r>
              <a:rPr lang="en-US" altLang="zh-CN" dirty="0" err="1"/>
              <a:t>fifo_tick_event</a:t>
            </a:r>
            <a:r>
              <a:rPr lang="zh-CN" altLang="en-US" dirty="0"/>
              <a:t>的意义是什么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这个函数理应挂在</a:t>
            </a:r>
            <a:r>
              <a:rPr lang="en-US" altLang="zh-CN" dirty="0" err="1"/>
              <a:t>tick_event</a:t>
            </a:r>
            <a:r>
              <a:rPr lang="zh-CN" altLang="en-US" dirty="0"/>
              <a:t>的函数指针上</a:t>
            </a:r>
            <a:endParaRPr lang="en-US" altLang="zh-CN" dirty="0"/>
          </a:p>
          <a:p>
            <a:r>
              <a:rPr lang="zh-CN" altLang="en-US" dirty="0"/>
              <a:t>用于实现在空闲时</a:t>
            </a:r>
            <a:r>
              <a:rPr lang="zh-CN" altLang="en-US" dirty="0">
                <a:solidFill>
                  <a:srgbClr val="FF0000"/>
                </a:solidFill>
              </a:rPr>
              <a:t>主动换出</a:t>
            </a:r>
            <a:r>
              <a:rPr lang="zh-CN" altLang="en-US" dirty="0"/>
              <a:t>无用的页</a:t>
            </a:r>
            <a:endParaRPr lang="en-US" altLang="zh-CN" dirty="0"/>
          </a:p>
          <a:p>
            <a:r>
              <a:rPr lang="zh-CN" altLang="en-US" dirty="0"/>
              <a:t>可以用于实现课本上讲的时钟算法等</a:t>
            </a:r>
            <a:endParaRPr lang="en-US" altLang="zh-CN" dirty="0"/>
          </a:p>
          <a:p>
            <a:r>
              <a:rPr lang="zh-CN" altLang="en-US" dirty="0"/>
              <a:t>出于实验难度的考虑，</a:t>
            </a:r>
            <a:r>
              <a:rPr lang="en-US" altLang="zh-CN" dirty="0" err="1"/>
              <a:t>ucore</a:t>
            </a:r>
            <a:r>
              <a:rPr lang="zh-CN" altLang="en-US" dirty="0"/>
              <a:t>目前只考核了同步换出的功能，也就是大家实现的</a:t>
            </a:r>
            <a:r>
              <a:rPr lang="en-US" altLang="zh-CN" dirty="0"/>
              <a:t>_</a:t>
            </a:r>
            <a:r>
              <a:rPr lang="en-US" altLang="zh-CN" dirty="0" err="1"/>
              <a:t>fifo_swap_out_victim</a:t>
            </a:r>
            <a:r>
              <a:rPr lang="zh-CN" altLang="en-US" dirty="0"/>
              <a:t>中的部分</a:t>
            </a:r>
          </a:p>
        </p:txBody>
      </p:sp>
    </p:spTree>
    <p:extLst>
      <p:ext uri="{BB962C8B-B14F-4D97-AF65-F5344CB8AC3E}">
        <p14:creationId xmlns:p14="http://schemas.microsoft.com/office/powerpoint/2010/main" val="29358609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矩形 360"/>
          <p:cNvSpPr/>
          <p:nvPr/>
        </p:nvSpPr>
        <p:spPr>
          <a:xfrm>
            <a:off x="1058142" y="4279826"/>
            <a:ext cx="7690322" cy="1491499"/>
          </a:xfrm>
          <a:prstGeom prst="rect">
            <a:avLst/>
          </a:prstGeom>
          <a:gradFill>
            <a:gsLst>
              <a:gs pos="100000">
                <a:srgbClr val="FDD000"/>
              </a:gs>
              <a:gs pos="0">
                <a:srgbClr val="FFF9B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1" name="TextBox 80"/>
          <p:cNvSpPr txBox="1"/>
          <p:nvPr/>
        </p:nvSpPr>
        <p:spPr>
          <a:xfrm>
            <a:off x="0" y="1071546"/>
            <a:ext cx="9144000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时钟页面置换示例</a:t>
            </a:r>
            <a:endParaRPr lang="zh-CN" altLang="zh-CN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82700" y="1931301"/>
            <a:ext cx="7630694" cy="2229496"/>
          </a:xfrm>
          <a:prstGeom prst="rect">
            <a:avLst/>
          </a:prstGeom>
          <a:gradFill>
            <a:gsLst>
              <a:gs pos="100000">
                <a:srgbClr val="FDD000"/>
              </a:gs>
              <a:gs pos="0">
                <a:srgbClr val="FFF9B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1080546" y="2283094"/>
            <a:ext cx="7632848" cy="0"/>
          </a:xfrm>
          <a:prstGeom prst="line">
            <a:avLst/>
          </a:prstGeom>
          <a:ln w="158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080546" y="2618328"/>
            <a:ext cx="7632848" cy="0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80546" y="3827381"/>
            <a:ext cx="7632848" cy="0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131256" y="2618329"/>
            <a:ext cx="0" cy="1227511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523483" y="1931301"/>
            <a:ext cx="0" cy="1914538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935419" y="1836404"/>
            <a:ext cx="734827" cy="420628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83428" y="1842904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3033" y="1830424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35752" y="1830424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04250" y="1830424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7205" y="1830424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92971" y="1831168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70445" y="1839555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627922" y="2464289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627922" y="2770337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614085" y="3062780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614870" y="3355223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968183" y="1834713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118331" y="2213606"/>
            <a:ext cx="109834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sz="24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访问请求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14052" y="1863218"/>
            <a:ext cx="87106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sz="24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118331" y="3793673"/>
            <a:ext cx="1169786" cy="2995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sz="20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缺页状态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154401" y="2820650"/>
            <a:ext cx="430887" cy="940977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sz="24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物理帧号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277396" y="1846755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6857821" y="1835907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8" name="TextBox 437"/>
          <p:cNvSpPr txBox="1"/>
          <p:nvPr/>
        </p:nvSpPr>
        <p:spPr>
          <a:xfrm>
            <a:off x="1058946" y="4725144"/>
            <a:ext cx="86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pc="-1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驻留页面的页表项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2626560" y="2529745"/>
            <a:ext cx="292532" cy="1314568"/>
            <a:chOff x="1869542" y="1658095"/>
            <a:chExt cx="292532" cy="1314568"/>
          </a:xfrm>
        </p:grpSpPr>
        <p:sp>
          <p:nvSpPr>
            <p:cNvPr id="17" name="文本框 16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3" name="文本框 412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4" name="文本框 413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5" name="文本框 414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6" name="组合 415"/>
          <p:cNvGrpSpPr/>
          <p:nvPr/>
        </p:nvGrpSpPr>
        <p:grpSpPr>
          <a:xfrm>
            <a:off x="2148770" y="2536148"/>
            <a:ext cx="292532" cy="1314568"/>
            <a:chOff x="1869542" y="1658095"/>
            <a:chExt cx="292532" cy="1314568"/>
          </a:xfrm>
        </p:grpSpPr>
        <p:sp>
          <p:nvSpPr>
            <p:cNvPr id="417" name="文本框 416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8" name="文本框 417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9" name="文本框 418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0" name="文本框 419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1" name="组合 420"/>
          <p:cNvGrpSpPr/>
          <p:nvPr/>
        </p:nvGrpSpPr>
        <p:grpSpPr>
          <a:xfrm>
            <a:off x="3240786" y="2515362"/>
            <a:ext cx="292532" cy="1314568"/>
            <a:chOff x="1869542" y="1658095"/>
            <a:chExt cx="292532" cy="1314568"/>
          </a:xfrm>
        </p:grpSpPr>
        <p:sp>
          <p:nvSpPr>
            <p:cNvPr id="422" name="文本框 421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3" name="文本框 422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4" name="文本框 423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5" name="文本框 424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6" name="组合 425"/>
          <p:cNvGrpSpPr/>
          <p:nvPr/>
        </p:nvGrpSpPr>
        <p:grpSpPr>
          <a:xfrm>
            <a:off x="3899635" y="2510359"/>
            <a:ext cx="292532" cy="1314568"/>
            <a:chOff x="1869542" y="1658095"/>
            <a:chExt cx="292532" cy="1314568"/>
          </a:xfrm>
        </p:grpSpPr>
        <p:sp>
          <p:nvSpPr>
            <p:cNvPr id="427" name="文本框 426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8" name="文本框 427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9" name="文本框 428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0" name="文本框 429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1" name="组合 430"/>
          <p:cNvGrpSpPr/>
          <p:nvPr/>
        </p:nvGrpSpPr>
        <p:grpSpPr>
          <a:xfrm>
            <a:off x="4498665" y="2510359"/>
            <a:ext cx="292532" cy="1314568"/>
            <a:chOff x="1869542" y="1658095"/>
            <a:chExt cx="292532" cy="1314568"/>
          </a:xfrm>
        </p:grpSpPr>
        <p:sp>
          <p:nvSpPr>
            <p:cNvPr id="432" name="文本框 431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3" name="文本框 432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4" name="文本框 433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5" name="文本框 434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2" name="组合 441"/>
          <p:cNvGrpSpPr/>
          <p:nvPr/>
        </p:nvGrpSpPr>
        <p:grpSpPr>
          <a:xfrm>
            <a:off x="5729767" y="2531783"/>
            <a:ext cx="292532" cy="1314568"/>
            <a:chOff x="1869542" y="1658095"/>
            <a:chExt cx="292532" cy="1314568"/>
          </a:xfrm>
        </p:grpSpPr>
        <p:sp>
          <p:nvSpPr>
            <p:cNvPr id="443" name="文本框 442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4" name="文本框 443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5" name="文本框 444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6" name="文本框 445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2" name="组合 451"/>
          <p:cNvGrpSpPr/>
          <p:nvPr/>
        </p:nvGrpSpPr>
        <p:grpSpPr>
          <a:xfrm>
            <a:off x="6949655" y="2533048"/>
            <a:ext cx="292532" cy="1314568"/>
            <a:chOff x="1869542" y="1658095"/>
            <a:chExt cx="292532" cy="1314568"/>
          </a:xfrm>
        </p:grpSpPr>
        <p:sp>
          <p:nvSpPr>
            <p:cNvPr id="453" name="文本框 452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4" name="文本框 453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5" name="文本框 454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6" name="文本框 455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7" name="文本框 466"/>
          <p:cNvSpPr txBox="1"/>
          <p:nvPr/>
        </p:nvSpPr>
        <p:spPr>
          <a:xfrm>
            <a:off x="2642597" y="2225798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8" name="文本框 467"/>
          <p:cNvSpPr txBox="1"/>
          <p:nvPr/>
        </p:nvSpPr>
        <p:spPr>
          <a:xfrm>
            <a:off x="3262112" y="2225798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9" name="文本框 468"/>
          <p:cNvSpPr txBox="1"/>
          <p:nvPr/>
        </p:nvSpPr>
        <p:spPr>
          <a:xfrm>
            <a:off x="3923943" y="2240119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0" name="文本框 469"/>
          <p:cNvSpPr txBox="1"/>
          <p:nvPr/>
        </p:nvSpPr>
        <p:spPr>
          <a:xfrm>
            <a:off x="4512081" y="2231771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1" name="文本框 470"/>
          <p:cNvSpPr txBox="1"/>
          <p:nvPr/>
        </p:nvSpPr>
        <p:spPr>
          <a:xfrm>
            <a:off x="5153084" y="2231864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2" name="文本框 471"/>
          <p:cNvSpPr txBox="1"/>
          <p:nvPr/>
        </p:nvSpPr>
        <p:spPr>
          <a:xfrm>
            <a:off x="5743183" y="2238562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3" name="文本框 472"/>
          <p:cNvSpPr txBox="1"/>
          <p:nvPr/>
        </p:nvSpPr>
        <p:spPr>
          <a:xfrm>
            <a:off x="6391150" y="2230884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4" name="文本框 473"/>
          <p:cNvSpPr txBox="1"/>
          <p:nvPr/>
        </p:nvSpPr>
        <p:spPr>
          <a:xfrm>
            <a:off x="6965745" y="2230884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5" name="文本框 474"/>
          <p:cNvSpPr txBox="1"/>
          <p:nvPr/>
        </p:nvSpPr>
        <p:spPr>
          <a:xfrm>
            <a:off x="7598889" y="2230807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6" name="文本框 475"/>
          <p:cNvSpPr txBox="1"/>
          <p:nvPr/>
        </p:nvSpPr>
        <p:spPr>
          <a:xfrm>
            <a:off x="8176294" y="2231032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7" name="组合 476"/>
          <p:cNvGrpSpPr/>
          <p:nvPr/>
        </p:nvGrpSpPr>
        <p:grpSpPr>
          <a:xfrm>
            <a:off x="5202199" y="2330905"/>
            <a:ext cx="234000" cy="1734463"/>
            <a:chOff x="4525237" y="1803105"/>
            <a:chExt cx="234000" cy="1734463"/>
          </a:xfrm>
        </p:grpSpPr>
        <p:sp>
          <p:nvSpPr>
            <p:cNvPr id="478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99"/>
                </a:solidFill>
              </a:endParaRPr>
            </a:p>
          </p:txBody>
        </p:sp>
        <p:sp>
          <p:nvSpPr>
            <p:cNvPr id="479" name="Oval 101"/>
            <p:cNvSpPr>
              <a:spLocks/>
            </p:cNvSpPr>
            <p:nvPr/>
          </p:nvSpPr>
          <p:spPr bwMode="auto">
            <a:xfrm>
              <a:off x="4525237" y="1803105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3200">
                <a:solidFill>
                  <a:srgbClr val="000099"/>
                </a:solidFill>
              </a:endParaRPr>
            </a:p>
          </p:txBody>
        </p:sp>
      </p:grpSp>
      <p:grpSp>
        <p:nvGrpSpPr>
          <p:cNvPr id="480" name="组合 479"/>
          <p:cNvGrpSpPr/>
          <p:nvPr/>
        </p:nvGrpSpPr>
        <p:grpSpPr>
          <a:xfrm>
            <a:off x="6439328" y="2335838"/>
            <a:ext cx="234000" cy="1734463"/>
            <a:chOff x="4525237" y="1803105"/>
            <a:chExt cx="234000" cy="1734463"/>
          </a:xfrm>
        </p:grpSpPr>
        <p:sp>
          <p:nvSpPr>
            <p:cNvPr id="481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99"/>
                </a:solidFill>
              </a:endParaRPr>
            </a:p>
          </p:txBody>
        </p:sp>
        <p:sp>
          <p:nvSpPr>
            <p:cNvPr id="482" name="Oval 101"/>
            <p:cNvSpPr>
              <a:spLocks/>
            </p:cNvSpPr>
            <p:nvPr/>
          </p:nvSpPr>
          <p:spPr bwMode="auto">
            <a:xfrm>
              <a:off x="4525237" y="1803105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3200">
                <a:solidFill>
                  <a:srgbClr val="000099"/>
                </a:solidFill>
              </a:endParaRPr>
            </a:p>
          </p:txBody>
        </p:sp>
      </p:grpSp>
      <p:grpSp>
        <p:nvGrpSpPr>
          <p:cNvPr id="483" name="组合 482"/>
          <p:cNvGrpSpPr/>
          <p:nvPr/>
        </p:nvGrpSpPr>
        <p:grpSpPr>
          <a:xfrm>
            <a:off x="7648756" y="2340392"/>
            <a:ext cx="234000" cy="1734463"/>
            <a:chOff x="4525237" y="1803105"/>
            <a:chExt cx="234000" cy="1734463"/>
          </a:xfrm>
        </p:grpSpPr>
        <p:sp>
          <p:nvSpPr>
            <p:cNvPr id="484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99"/>
                </a:solidFill>
              </a:endParaRPr>
            </a:p>
          </p:txBody>
        </p:sp>
        <p:sp>
          <p:nvSpPr>
            <p:cNvPr id="485" name="Oval 101"/>
            <p:cNvSpPr>
              <a:spLocks/>
            </p:cNvSpPr>
            <p:nvPr/>
          </p:nvSpPr>
          <p:spPr bwMode="auto">
            <a:xfrm>
              <a:off x="4525237" y="1803105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3200">
                <a:solidFill>
                  <a:srgbClr val="000099"/>
                </a:solidFill>
              </a:endParaRPr>
            </a:p>
          </p:txBody>
        </p:sp>
      </p:grpSp>
      <p:grpSp>
        <p:nvGrpSpPr>
          <p:cNvPr id="486" name="组合 485"/>
          <p:cNvGrpSpPr/>
          <p:nvPr/>
        </p:nvGrpSpPr>
        <p:grpSpPr>
          <a:xfrm>
            <a:off x="8238813" y="2327628"/>
            <a:ext cx="234000" cy="1734463"/>
            <a:chOff x="4525237" y="1803105"/>
            <a:chExt cx="234000" cy="1734463"/>
          </a:xfrm>
        </p:grpSpPr>
        <p:sp>
          <p:nvSpPr>
            <p:cNvPr id="487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99"/>
                </a:solidFill>
              </a:endParaRPr>
            </a:p>
          </p:txBody>
        </p:sp>
        <p:sp>
          <p:nvSpPr>
            <p:cNvPr id="488" name="Oval 101"/>
            <p:cNvSpPr>
              <a:spLocks/>
            </p:cNvSpPr>
            <p:nvPr/>
          </p:nvSpPr>
          <p:spPr bwMode="auto">
            <a:xfrm>
              <a:off x="4525237" y="1803105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3200">
                <a:solidFill>
                  <a:srgbClr val="000099"/>
                </a:solidFill>
              </a:endParaRPr>
            </a:p>
          </p:txBody>
        </p:sp>
      </p:grpSp>
      <p:sp>
        <p:nvSpPr>
          <p:cNvPr id="489" name="TextBox 58"/>
          <p:cNvSpPr txBox="1"/>
          <p:nvPr/>
        </p:nvSpPr>
        <p:spPr>
          <a:xfrm>
            <a:off x="2633340" y="3144015"/>
            <a:ext cx="486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342900">
              <a:spcBef>
                <a:spcPct val="2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9" name="TextBox 58"/>
          <p:cNvSpPr txBox="1"/>
          <p:nvPr/>
        </p:nvSpPr>
        <p:spPr>
          <a:xfrm>
            <a:off x="3246113" y="2519447"/>
            <a:ext cx="486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342900">
              <a:spcBef>
                <a:spcPct val="2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TextBox 58"/>
          <p:cNvSpPr txBox="1"/>
          <p:nvPr/>
        </p:nvSpPr>
        <p:spPr>
          <a:xfrm>
            <a:off x="3900558" y="3424817"/>
            <a:ext cx="486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342900">
              <a:spcBef>
                <a:spcPct val="2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5" name="TextBox 58"/>
          <p:cNvSpPr txBox="1"/>
          <p:nvPr/>
        </p:nvSpPr>
        <p:spPr>
          <a:xfrm>
            <a:off x="4503913" y="2793928"/>
            <a:ext cx="486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342900">
              <a:spcBef>
                <a:spcPct val="2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0" name="组合 629"/>
          <p:cNvGrpSpPr/>
          <p:nvPr/>
        </p:nvGrpSpPr>
        <p:grpSpPr>
          <a:xfrm>
            <a:off x="1852320" y="4420489"/>
            <a:ext cx="632087" cy="1266793"/>
            <a:chOff x="8146316" y="3693574"/>
            <a:chExt cx="632087" cy="1266793"/>
          </a:xfrm>
        </p:grpSpPr>
        <p:sp>
          <p:nvSpPr>
            <p:cNvPr id="631" name="矩形 630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2" name="矩形 631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3" name="矩形 632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4" name="矩形 633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5" name="矩形 634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6" name="矩形 635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7" name="矩形 636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8" name="矩形 637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9" name="TextBox 377"/>
            <p:cNvSpPr txBox="1"/>
            <p:nvPr/>
          </p:nvSpPr>
          <p:spPr>
            <a:xfrm>
              <a:off x="8146316" y="37159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0" name="TextBox 378"/>
            <p:cNvSpPr txBox="1"/>
            <p:nvPr/>
          </p:nvSpPr>
          <p:spPr>
            <a:xfrm>
              <a:off x="8146316" y="40036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1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2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3" name="TextBox 382"/>
            <p:cNvSpPr txBox="1"/>
            <p:nvPr/>
          </p:nvSpPr>
          <p:spPr>
            <a:xfrm>
              <a:off x="8424515" y="369357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4" name="TextBox 383"/>
            <p:cNvSpPr txBox="1"/>
            <p:nvPr/>
          </p:nvSpPr>
          <p:spPr>
            <a:xfrm>
              <a:off x="8424293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5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6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64" name="组合 663"/>
          <p:cNvGrpSpPr/>
          <p:nvPr/>
        </p:nvGrpSpPr>
        <p:grpSpPr>
          <a:xfrm>
            <a:off x="2478074" y="4418524"/>
            <a:ext cx="632087" cy="1266793"/>
            <a:chOff x="8146316" y="3693574"/>
            <a:chExt cx="632087" cy="1266793"/>
          </a:xfrm>
        </p:grpSpPr>
        <p:sp>
          <p:nvSpPr>
            <p:cNvPr id="665" name="矩形 664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6" name="矩形 665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7" name="矩形 666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8" name="矩形 667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9" name="矩形 668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0" name="矩形 669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1" name="矩形 670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2" name="矩形 671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3" name="TextBox 377"/>
            <p:cNvSpPr txBox="1"/>
            <p:nvPr/>
          </p:nvSpPr>
          <p:spPr>
            <a:xfrm>
              <a:off x="8146316" y="37159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4" name="TextBox 378"/>
            <p:cNvSpPr txBox="1"/>
            <p:nvPr/>
          </p:nvSpPr>
          <p:spPr>
            <a:xfrm>
              <a:off x="8146316" y="40036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5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6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7" name="TextBox 382"/>
            <p:cNvSpPr txBox="1"/>
            <p:nvPr/>
          </p:nvSpPr>
          <p:spPr>
            <a:xfrm>
              <a:off x="8424515" y="369357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8" name="TextBox 383"/>
            <p:cNvSpPr txBox="1"/>
            <p:nvPr/>
          </p:nvSpPr>
          <p:spPr>
            <a:xfrm>
              <a:off x="8424293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9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0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81" name="组合 680"/>
          <p:cNvGrpSpPr/>
          <p:nvPr/>
        </p:nvGrpSpPr>
        <p:grpSpPr>
          <a:xfrm>
            <a:off x="3098934" y="4418524"/>
            <a:ext cx="632087" cy="1266793"/>
            <a:chOff x="8146316" y="3693574"/>
            <a:chExt cx="632087" cy="1266793"/>
          </a:xfrm>
        </p:grpSpPr>
        <p:sp>
          <p:nvSpPr>
            <p:cNvPr id="682" name="矩形 681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3" name="矩形 682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矩形 683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5" name="矩形 684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6" name="矩形 685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7" name="矩形 686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8" name="矩形 687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9" name="矩形 688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0" name="TextBox 377"/>
            <p:cNvSpPr txBox="1"/>
            <p:nvPr/>
          </p:nvSpPr>
          <p:spPr>
            <a:xfrm>
              <a:off x="8146316" y="37159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1" name="TextBox 378"/>
            <p:cNvSpPr txBox="1"/>
            <p:nvPr/>
          </p:nvSpPr>
          <p:spPr>
            <a:xfrm>
              <a:off x="8146316" y="40036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2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3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4" name="TextBox 382"/>
            <p:cNvSpPr txBox="1"/>
            <p:nvPr/>
          </p:nvSpPr>
          <p:spPr>
            <a:xfrm>
              <a:off x="8424515" y="369357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5" name="TextBox 383"/>
            <p:cNvSpPr txBox="1"/>
            <p:nvPr/>
          </p:nvSpPr>
          <p:spPr>
            <a:xfrm>
              <a:off x="8424293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6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7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98" name="组合 697"/>
          <p:cNvGrpSpPr/>
          <p:nvPr/>
        </p:nvGrpSpPr>
        <p:grpSpPr>
          <a:xfrm>
            <a:off x="3726470" y="4418524"/>
            <a:ext cx="632087" cy="1266793"/>
            <a:chOff x="8146316" y="3693574"/>
            <a:chExt cx="632087" cy="1266793"/>
          </a:xfrm>
        </p:grpSpPr>
        <p:sp>
          <p:nvSpPr>
            <p:cNvPr id="699" name="矩形 698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0" name="矩形 699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1" name="矩形 700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2" name="矩形 701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3" name="矩形 702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4" name="矩形 703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5" name="矩形 704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6" name="矩形 705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7" name="TextBox 377"/>
            <p:cNvSpPr txBox="1"/>
            <p:nvPr/>
          </p:nvSpPr>
          <p:spPr>
            <a:xfrm>
              <a:off x="8146316" y="37159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8" name="TextBox 378"/>
            <p:cNvSpPr txBox="1"/>
            <p:nvPr/>
          </p:nvSpPr>
          <p:spPr>
            <a:xfrm>
              <a:off x="8146316" y="40036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9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0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1" name="TextBox 382"/>
            <p:cNvSpPr txBox="1"/>
            <p:nvPr/>
          </p:nvSpPr>
          <p:spPr>
            <a:xfrm>
              <a:off x="8424515" y="369357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2" name="TextBox 383"/>
            <p:cNvSpPr txBox="1"/>
            <p:nvPr/>
          </p:nvSpPr>
          <p:spPr>
            <a:xfrm>
              <a:off x="8424293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3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4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15" name="组合 714"/>
          <p:cNvGrpSpPr/>
          <p:nvPr/>
        </p:nvGrpSpPr>
        <p:grpSpPr>
          <a:xfrm>
            <a:off x="4346021" y="4418524"/>
            <a:ext cx="632087" cy="1266793"/>
            <a:chOff x="8146316" y="3693574"/>
            <a:chExt cx="632087" cy="1266793"/>
          </a:xfrm>
        </p:grpSpPr>
        <p:sp>
          <p:nvSpPr>
            <p:cNvPr id="716" name="矩形 715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" name="矩形 716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8" name="矩形 717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9" name="矩形 718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0" name="矩形 719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1" name="矩形 720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2" name="矩形 721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3" name="矩形 722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4" name="TextBox 377"/>
            <p:cNvSpPr txBox="1"/>
            <p:nvPr/>
          </p:nvSpPr>
          <p:spPr>
            <a:xfrm>
              <a:off x="8146316" y="37159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5" name="TextBox 378"/>
            <p:cNvSpPr txBox="1"/>
            <p:nvPr/>
          </p:nvSpPr>
          <p:spPr>
            <a:xfrm>
              <a:off x="8146316" y="40036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6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7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8" name="TextBox 382"/>
            <p:cNvSpPr txBox="1"/>
            <p:nvPr/>
          </p:nvSpPr>
          <p:spPr>
            <a:xfrm>
              <a:off x="8424515" y="369357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9" name="TextBox 383"/>
            <p:cNvSpPr txBox="1"/>
            <p:nvPr/>
          </p:nvSpPr>
          <p:spPr>
            <a:xfrm>
              <a:off x="8424293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0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1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32" name="组合 731"/>
          <p:cNvGrpSpPr/>
          <p:nvPr/>
        </p:nvGrpSpPr>
        <p:grpSpPr>
          <a:xfrm>
            <a:off x="4977890" y="4418524"/>
            <a:ext cx="632087" cy="1266793"/>
            <a:chOff x="8146316" y="3693574"/>
            <a:chExt cx="632087" cy="1266793"/>
          </a:xfrm>
        </p:grpSpPr>
        <p:sp>
          <p:nvSpPr>
            <p:cNvPr id="733" name="矩形 732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4" name="矩形 733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5" name="矩形 734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6" name="矩形 735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7" name="矩形 736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8" name="矩形 737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9" name="矩形 738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0" name="矩形 739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1" name="TextBox 377"/>
            <p:cNvSpPr txBox="1"/>
            <p:nvPr/>
          </p:nvSpPr>
          <p:spPr>
            <a:xfrm>
              <a:off x="8146316" y="37159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2" name="TextBox 378"/>
            <p:cNvSpPr txBox="1"/>
            <p:nvPr/>
          </p:nvSpPr>
          <p:spPr>
            <a:xfrm>
              <a:off x="8146316" y="40036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3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4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5" name="TextBox 382"/>
            <p:cNvSpPr txBox="1"/>
            <p:nvPr/>
          </p:nvSpPr>
          <p:spPr>
            <a:xfrm>
              <a:off x="8424515" y="369357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6" name="TextBox 383"/>
            <p:cNvSpPr txBox="1"/>
            <p:nvPr/>
          </p:nvSpPr>
          <p:spPr>
            <a:xfrm>
              <a:off x="8424293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7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8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66" name="组合 765"/>
          <p:cNvGrpSpPr/>
          <p:nvPr/>
        </p:nvGrpSpPr>
        <p:grpSpPr>
          <a:xfrm>
            <a:off x="4972771" y="4424892"/>
            <a:ext cx="639962" cy="1260424"/>
            <a:chOff x="8138441" y="3699943"/>
            <a:chExt cx="639962" cy="1260424"/>
          </a:xfrm>
        </p:grpSpPr>
        <p:sp>
          <p:nvSpPr>
            <p:cNvPr id="767" name="矩形 766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8" name="矩形 767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9" name="矩形 768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0" name="矩形 769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1" name="矩形 770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2" name="矩形 771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3" name="矩形 772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4" name="矩形 773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5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6" name="TextBox 378"/>
            <p:cNvSpPr txBox="1"/>
            <p:nvPr/>
          </p:nvSpPr>
          <p:spPr>
            <a:xfrm>
              <a:off x="8142114" y="400365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7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8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9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0" name="TextBox 383"/>
            <p:cNvSpPr txBox="1"/>
            <p:nvPr/>
          </p:nvSpPr>
          <p:spPr>
            <a:xfrm>
              <a:off x="8418775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1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2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83" name="组合 782"/>
          <p:cNvGrpSpPr/>
          <p:nvPr/>
        </p:nvGrpSpPr>
        <p:grpSpPr>
          <a:xfrm>
            <a:off x="4965225" y="4424892"/>
            <a:ext cx="646363" cy="1260424"/>
            <a:chOff x="8132040" y="3699943"/>
            <a:chExt cx="646363" cy="1260424"/>
          </a:xfrm>
        </p:grpSpPr>
        <p:sp>
          <p:nvSpPr>
            <p:cNvPr id="784" name="矩形 783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5" name="矩形 784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6" name="矩形 785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7" name="矩形 786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8" name="矩形 787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9" name="矩形 788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0" name="矩形 789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1" name="矩形 790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2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3" name="TextBox 378"/>
            <p:cNvSpPr txBox="1"/>
            <p:nvPr/>
          </p:nvSpPr>
          <p:spPr>
            <a:xfrm>
              <a:off x="8140018" y="401115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4" name="TextBox 379"/>
            <p:cNvSpPr txBox="1"/>
            <p:nvPr/>
          </p:nvSpPr>
          <p:spPr>
            <a:xfrm>
              <a:off x="8132040" y="429306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5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6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7" name="TextBox 383"/>
            <p:cNvSpPr txBox="1"/>
            <p:nvPr/>
          </p:nvSpPr>
          <p:spPr>
            <a:xfrm>
              <a:off x="8411088" y="400356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8" name="TextBox 384"/>
            <p:cNvSpPr txBox="1"/>
            <p:nvPr/>
          </p:nvSpPr>
          <p:spPr>
            <a:xfrm>
              <a:off x="8433355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9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01" name="组合 800"/>
          <p:cNvGrpSpPr/>
          <p:nvPr/>
        </p:nvGrpSpPr>
        <p:grpSpPr>
          <a:xfrm>
            <a:off x="4964805" y="4424892"/>
            <a:ext cx="621275" cy="1247290"/>
            <a:chOff x="8132303" y="3699943"/>
            <a:chExt cx="621275" cy="1247290"/>
          </a:xfrm>
        </p:grpSpPr>
        <p:sp>
          <p:nvSpPr>
            <p:cNvPr id="802" name="矩形 801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3" name="矩形 802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4" name="矩形 803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5" name="矩形 804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6" name="矩形 805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7" name="矩形 806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8" name="矩形 807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9" name="矩形 808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0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1" name="TextBox 378"/>
            <p:cNvSpPr txBox="1"/>
            <p:nvPr/>
          </p:nvSpPr>
          <p:spPr>
            <a:xfrm>
              <a:off x="8140018" y="401115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2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3" name="TextBox 380"/>
            <p:cNvSpPr txBox="1"/>
            <p:nvPr/>
          </p:nvSpPr>
          <p:spPr>
            <a:xfrm>
              <a:off x="8133977" y="457790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4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5" name="TextBox 383"/>
            <p:cNvSpPr txBox="1"/>
            <p:nvPr/>
          </p:nvSpPr>
          <p:spPr>
            <a:xfrm>
              <a:off x="8411088" y="400356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6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7" name="TextBox 385"/>
            <p:cNvSpPr txBox="1"/>
            <p:nvPr/>
          </p:nvSpPr>
          <p:spPr>
            <a:xfrm>
              <a:off x="8402177" y="456799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18" name="组合 817"/>
          <p:cNvGrpSpPr/>
          <p:nvPr/>
        </p:nvGrpSpPr>
        <p:grpSpPr>
          <a:xfrm>
            <a:off x="4964105" y="4420658"/>
            <a:ext cx="621275" cy="1246796"/>
            <a:chOff x="8132303" y="3699943"/>
            <a:chExt cx="621275" cy="1246796"/>
          </a:xfrm>
        </p:grpSpPr>
        <p:sp>
          <p:nvSpPr>
            <p:cNvPr id="819" name="矩形 818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0" name="矩形 819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1" name="矩形 820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2" name="矩形 821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3" name="矩形 822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4" name="矩形 823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5" name="矩形 824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6" name="矩形 825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7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8" name="TextBox 378"/>
            <p:cNvSpPr txBox="1"/>
            <p:nvPr/>
          </p:nvSpPr>
          <p:spPr>
            <a:xfrm>
              <a:off x="8140018" y="401115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9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0" name="TextBox 380"/>
            <p:cNvSpPr txBox="1"/>
            <p:nvPr/>
          </p:nvSpPr>
          <p:spPr>
            <a:xfrm>
              <a:off x="8140018" y="457740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1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2" name="TextBox 383"/>
            <p:cNvSpPr txBox="1"/>
            <p:nvPr/>
          </p:nvSpPr>
          <p:spPr>
            <a:xfrm>
              <a:off x="8411088" y="400356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3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4" name="TextBox 385"/>
            <p:cNvSpPr txBox="1"/>
            <p:nvPr/>
          </p:nvSpPr>
          <p:spPr>
            <a:xfrm>
              <a:off x="8414936" y="456222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4976487" y="4428742"/>
            <a:ext cx="597683" cy="391729"/>
            <a:chOff x="6286499" y="3635881"/>
            <a:chExt cx="597683" cy="391729"/>
          </a:xfrm>
        </p:grpSpPr>
        <p:sp>
          <p:nvSpPr>
            <p:cNvPr id="837" name="矩形 836"/>
            <p:cNvSpPr/>
            <p:nvPr/>
          </p:nvSpPr>
          <p:spPr>
            <a:xfrm flipH="1">
              <a:off x="6294378" y="368520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8" name="矩形 837"/>
            <p:cNvSpPr/>
            <p:nvPr/>
          </p:nvSpPr>
          <p:spPr>
            <a:xfrm flipH="1">
              <a:off x="6580130" y="368520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9" name="TextBox 387"/>
            <p:cNvSpPr txBox="1"/>
            <p:nvPr/>
          </p:nvSpPr>
          <p:spPr>
            <a:xfrm>
              <a:off x="6286499" y="36582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0" name="TextBox 392"/>
            <p:cNvSpPr txBox="1"/>
            <p:nvPr/>
          </p:nvSpPr>
          <p:spPr>
            <a:xfrm>
              <a:off x="6566466" y="36358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58" name="组合 857"/>
          <p:cNvGrpSpPr/>
          <p:nvPr/>
        </p:nvGrpSpPr>
        <p:grpSpPr>
          <a:xfrm>
            <a:off x="4976365" y="4427833"/>
            <a:ext cx="597683" cy="391729"/>
            <a:chOff x="6286499" y="3635881"/>
            <a:chExt cx="597683" cy="391729"/>
          </a:xfrm>
        </p:grpSpPr>
        <p:sp>
          <p:nvSpPr>
            <p:cNvPr id="859" name="矩形 858"/>
            <p:cNvSpPr/>
            <p:nvPr/>
          </p:nvSpPr>
          <p:spPr>
            <a:xfrm flipH="1">
              <a:off x="6294378" y="368520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0" name="矩形 859"/>
            <p:cNvSpPr/>
            <p:nvPr/>
          </p:nvSpPr>
          <p:spPr>
            <a:xfrm flipH="1">
              <a:off x="6580130" y="368520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1" name="TextBox 387"/>
            <p:cNvSpPr txBox="1"/>
            <p:nvPr/>
          </p:nvSpPr>
          <p:spPr>
            <a:xfrm>
              <a:off x="6286499" y="36582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2" name="TextBox 392"/>
            <p:cNvSpPr txBox="1"/>
            <p:nvPr/>
          </p:nvSpPr>
          <p:spPr>
            <a:xfrm>
              <a:off x="6566466" y="36358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41" name="组合 840"/>
          <p:cNvGrpSpPr/>
          <p:nvPr/>
        </p:nvGrpSpPr>
        <p:grpSpPr>
          <a:xfrm>
            <a:off x="4969560" y="4426225"/>
            <a:ext cx="623875" cy="1246796"/>
            <a:chOff x="8132303" y="3699943"/>
            <a:chExt cx="623875" cy="1246796"/>
          </a:xfrm>
        </p:grpSpPr>
        <p:sp>
          <p:nvSpPr>
            <p:cNvPr id="842" name="矩形 841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3" name="矩形 842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4" name="矩形 843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5" name="矩形 844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6" name="矩形 845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7" name="矩形 846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8" name="矩形 847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9" name="矩形 848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0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1" name="TextBox 378"/>
            <p:cNvSpPr txBox="1"/>
            <p:nvPr/>
          </p:nvSpPr>
          <p:spPr>
            <a:xfrm>
              <a:off x="8133111" y="400938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2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3" name="TextBox 380"/>
            <p:cNvSpPr txBox="1"/>
            <p:nvPr/>
          </p:nvSpPr>
          <p:spPr>
            <a:xfrm>
              <a:off x="8140018" y="457740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4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5" name="TextBox 383"/>
            <p:cNvSpPr txBox="1"/>
            <p:nvPr/>
          </p:nvSpPr>
          <p:spPr>
            <a:xfrm>
              <a:off x="8417624" y="40118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6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7" name="TextBox 385"/>
            <p:cNvSpPr txBox="1"/>
            <p:nvPr/>
          </p:nvSpPr>
          <p:spPr>
            <a:xfrm>
              <a:off x="8414936" y="456222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4975556" y="2531792"/>
            <a:ext cx="449462" cy="1314568"/>
            <a:chOff x="4218538" y="1674542"/>
            <a:chExt cx="449462" cy="1314568"/>
          </a:xfrm>
        </p:grpSpPr>
        <p:grpSp>
          <p:nvGrpSpPr>
            <p:cNvPr id="436" name="组合 435"/>
            <p:cNvGrpSpPr/>
            <p:nvPr/>
          </p:nvGrpSpPr>
          <p:grpSpPr>
            <a:xfrm>
              <a:off x="4375468" y="1674542"/>
              <a:ext cx="292532" cy="1314568"/>
              <a:chOff x="1869542" y="1658095"/>
              <a:chExt cx="292532" cy="1314568"/>
            </a:xfrm>
          </p:grpSpPr>
          <p:sp>
            <p:nvSpPr>
              <p:cNvPr id="437" name="文本框 436"/>
              <p:cNvSpPr txBox="1"/>
              <p:nvPr/>
            </p:nvSpPr>
            <p:spPr>
              <a:xfrm>
                <a:off x="1876322" y="165809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9" name="文本框 438"/>
              <p:cNvSpPr txBox="1"/>
              <p:nvPr/>
            </p:nvSpPr>
            <p:spPr>
              <a:xfrm>
                <a:off x="1876322" y="1946547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0" name="文本框 439"/>
              <p:cNvSpPr txBox="1"/>
              <p:nvPr/>
            </p:nvSpPr>
            <p:spPr>
              <a:xfrm>
                <a:off x="1876322" y="227236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1" name="文本框 440"/>
              <p:cNvSpPr txBox="1"/>
              <p:nvPr/>
            </p:nvSpPr>
            <p:spPr>
              <a:xfrm>
                <a:off x="1869542" y="2572553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63" name="AutoShape 98"/>
            <p:cNvSpPr>
              <a:spLocks/>
            </p:cNvSpPr>
            <p:nvPr/>
          </p:nvSpPr>
          <p:spPr bwMode="auto">
            <a:xfrm>
              <a:off x="4218538" y="1863874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3200">
                <a:solidFill>
                  <a:srgbClr val="7030A0"/>
                </a:solidFill>
              </a:endParaRPr>
            </a:p>
          </p:txBody>
        </p:sp>
      </p:grpSp>
      <p:grpSp>
        <p:nvGrpSpPr>
          <p:cNvPr id="864" name="组合 863"/>
          <p:cNvGrpSpPr/>
          <p:nvPr/>
        </p:nvGrpSpPr>
        <p:grpSpPr>
          <a:xfrm>
            <a:off x="5601777" y="4425386"/>
            <a:ext cx="623875" cy="1246796"/>
            <a:chOff x="8132303" y="3699943"/>
            <a:chExt cx="623875" cy="1246796"/>
          </a:xfrm>
        </p:grpSpPr>
        <p:sp>
          <p:nvSpPr>
            <p:cNvPr id="865" name="矩形 864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6" name="矩形 865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7" name="矩形 866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8" name="矩形 867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9" name="矩形 868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0" name="矩形 869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1" name="矩形 870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2" name="矩形 871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3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4" name="TextBox 378"/>
            <p:cNvSpPr txBox="1"/>
            <p:nvPr/>
          </p:nvSpPr>
          <p:spPr>
            <a:xfrm>
              <a:off x="8133111" y="400938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5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6" name="TextBox 380"/>
            <p:cNvSpPr txBox="1"/>
            <p:nvPr/>
          </p:nvSpPr>
          <p:spPr>
            <a:xfrm>
              <a:off x="8140018" y="457740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7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8" name="TextBox 383"/>
            <p:cNvSpPr txBox="1"/>
            <p:nvPr/>
          </p:nvSpPr>
          <p:spPr>
            <a:xfrm>
              <a:off x="8417624" y="40118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9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80" name="TextBox 385"/>
            <p:cNvSpPr txBox="1"/>
            <p:nvPr/>
          </p:nvSpPr>
          <p:spPr>
            <a:xfrm>
              <a:off x="8414936" y="456222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81" name="TextBox 58"/>
          <p:cNvSpPr txBox="1"/>
          <p:nvPr/>
        </p:nvSpPr>
        <p:spPr>
          <a:xfrm>
            <a:off x="5735983" y="2822745"/>
            <a:ext cx="486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342900">
              <a:spcBef>
                <a:spcPct val="2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82" name="组合 881"/>
          <p:cNvGrpSpPr/>
          <p:nvPr/>
        </p:nvGrpSpPr>
        <p:grpSpPr>
          <a:xfrm>
            <a:off x="6243444" y="4425386"/>
            <a:ext cx="623875" cy="1246796"/>
            <a:chOff x="8132303" y="3699943"/>
            <a:chExt cx="623875" cy="1246796"/>
          </a:xfrm>
        </p:grpSpPr>
        <p:sp>
          <p:nvSpPr>
            <p:cNvPr id="883" name="矩形 882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4" name="矩形 883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5" name="矩形 884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6" name="矩形 885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7" name="矩形 886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8" name="矩形 887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9" name="矩形 888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0" name="矩形 889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1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2" name="TextBox 378"/>
            <p:cNvSpPr txBox="1"/>
            <p:nvPr/>
          </p:nvSpPr>
          <p:spPr>
            <a:xfrm>
              <a:off x="8133111" y="400938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3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4" name="TextBox 380"/>
            <p:cNvSpPr txBox="1"/>
            <p:nvPr/>
          </p:nvSpPr>
          <p:spPr>
            <a:xfrm>
              <a:off x="8140018" y="457740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5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6" name="TextBox 383"/>
            <p:cNvSpPr txBox="1"/>
            <p:nvPr/>
          </p:nvSpPr>
          <p:spPr>
            <a:xfrm>
              <a:off x="8417624" y="40118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7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8" name="TextBox 385"/>
            <p:cNvSpPr txBox="1"/>
            <p:nvPr/>
          </p:nvSpPr>
          <p:spPr>
            <a:xfrm>
              <a:off x="8414936" y="456222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99" name="组合 898"/>
          <p:cNvGrpSpPr/>
          <p:nvPr/>
        </p:nvGrpSpPr>
        <p:grpSpPr>
          <a:xfrm>
            <a:off x="6242336" y="4424768"/>
            <a:ext cx="621275" cy="1246796"/>
            <a:chOff x="8132303" y="3699943"/>
            <a:chExt cx="621275" cy="1246796"/>
          </a:xfrm>
        </p:grpSpPr>
        <p:sp>
          <p:nvSpPr>
            <p:cNvPr id="900" name="矩形 899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1" name="矩形 900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2" name="矩形 901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3" name="矩形 902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4" name="矩形 903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5" name="矩形 904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6" name="矩形 905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7" name="矩形 906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8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9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0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1" name="TextBox 380"/>
            <p:cNvSpPr txBox="1"/>
            <p:nvPr/>
          </p:nvSpPr>
          <p:spPr>
            <a:xfrm>
              <a:off x="8140018" y="457740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2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3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4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5" name="TextBox 385"/>
            <p:cNvSpPr txBox="1"/>
            <p:nvPr/>
          </p:nvSpPr>
          <p:spPr>
            <a:xfrm>
              <a:off x="8414936" y="456222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6252918" y="5006619"/>
            <a:ext cx="585574" cy="384541"/>
            <a:chOff x="7103053" y="4069905"/>
            <a:chExt cx="585574" cy="384541"/>
          </a:xfrm>
        </p:grpSpPr>
        <p:sp>
          <p:nvSpPr>
            <p:cNvPr id="918" name="矩形 917"/>
            <p:cNvSpPr/>
            <p:nvPr/>
          </p:nvSpPr>
          <p:spPr>
            <a:xfrm flipH="1">
              <a:off x="7117123" y="411912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9" name="矩形 918"/>
            <p:cNvSpPr/>
            <p:nvPr/>
          </p:nvSpPr>
          <p:spPr>
            <a:xfrm flipH="1">
              <a:off x="7402875" y="411912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0" name="TextBox 387"/>
            <p:cNvSpPr txBox="1"/>
            <p:nvPr/>
          </p:nvSpPr>
          <p:spPr>
            <a:xfrm>
              <a:off x="7103053" y="408511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1" name="TextBox 392"/>
            <p:cNvSpPr txBox="1"/>
            <p:nvPr/>
          </p:nvSpPr>
          <p:spPr>
            <a:xfrm>
              <a:off x="7373993" y="406990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23" name="组合 922"/>
          <p:cNvGrpSpPr/>
          <p:nvPr/>
        </p:nvGrpSpPr>
        <p:grpSpPr>
          <a:xfrm>
            <a:off x="6242875" y="4424948"/>
            <a:ext cx="621275" cy="1246617"/>
            <a:chOff x="8132303" y="3699943"/>
            <a:chExt cx="621275" cy="1246617"/>
          </a:xfrm>
        </p:grpSpPr>
        <p:sp>
          <p:nvSpPr>
            <p:cNvPr id="924" name="矩形 923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5" name="矩形 924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6" name="矩形 925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7" name="矩形 926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8" name="矩形 927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9" name="矩形 928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0" name="矩形 929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1" name="矩形 930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2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3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4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5" name="TextBox 380"/>
            <p:cNvSpPr txBox="1"/>
            <p:nvPr/>
          </p:nvSpPr>
          <p:spPr>
            <a:xfrm>
              <a:off x="8141150" y="457722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6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7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8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9" name="TextBox 385"/>
            <p:cNvSpPr txBox="1"/>
            <p:nvPr/>
          </p:nvSpPr>
          <p:spPr>
            <a:xfrm>
              <a:off x="8406794" y="456963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40" name="组合 939"/>
          <p:cNvGrpSpPr/>
          <p:nvPr/>
        </p:nvGrpSpPr>
        <p:grpSpPr>
          <a:xfrm>
            <a:off x="6875736" y="4438320"/>
            <a:ext cx="621275" cy="1246617"/>
            <a:chOff x="8132303" y="3699943"/>
            <a:chExt cx="621275" cy="1246617"/>
          </a:xfrm>
        </p:grpSpPr>
        <p:sp>
          <p:nvSpPr>
            <p:cNvPr id="941" name="矩形 940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2" name="矩形 941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3" name="矩形 942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4" name="矩形 943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5" name="矩形 944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6" name="矩形 945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7" name="矩形 946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8" name="矩形 947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9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0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1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2" name="TextBox 380"/>
            <p:cNvSpPr txBox="1"/>
            <p:nvPr/>
          </p:nvSpPr>
          <p:spPr>
            <a:xfrm>
              <a:off x="8141150" y="457722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3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4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5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6" name="TextBox 385"/>
            <p:cNvSpPr txBox="1"/>
            <p:nvPr/>
          </p:nvSpPr>
          <p:spPr>
            <a:xfrm>
              <a:off x="8406794" y="456963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6234754" y="2524546"/>
            <a:ext cx="435185" cy="1314568"/>
            <a:chOff x="5477735" y="1667296"/>
            <a:chExt cx="435185" cy="1314568"/>
          </a:xfrm>
        </p:grpSpPr>
        <p:grpSp>
          <p:nvGrpSpPr>
            <p:cNvPr id="447" name="组合 446"/>
            <p:cNvGrpSpPr/>
            <p:nvPr/>
          </p:nvGrpSpPr>
          <p:grpSpPr>
            <a:xfrm>
              <a:off x="5620388" y="1667296"/>
              <a:ext cx="292532" cy="1314568"/>
              <a:chOff x="1869542" y="1658095"/>
              <a:chExt cx="292532" cy="1314568"/>
            </a:xfrm>
          </p:grpSpPr>
          <p:sp>
            <p:nvSpPr>
              <p:cNvPr id="448" name="文本框 447"/>
              <p:cNvSpPr txBox="1"/>
              <p:nvPr/>
            </p:nvSpPr>
            <p:spPr>
              <a:xfrm>
                <a:off x="1876322" y="165809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9" name="文本框 448"/>
              <p:cNvSpPr txBox="1"/>
              <p:nvPr/>
            </p:nvSpPr>
            <p:spPr>
              <a:xfrm>
                <a:off x="1876322" y="1946547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0" name="文本框 449"/>
              <p:cNvSpPr txBox="1"/>
              <p:nvPr/>
            </p:nvSpPr>
            <p:spPr>
              <a:xfrm>
                <a:off x="1876322" y="227236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1" name="文本框 450"/>
              <p:cNvSpPr txBox="1"/>
              <p:nvPr/>
            </p:nvSpPr>
            <p:spPr>
              <a:xfrm>
                <a:off x="1869542" y="2572553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57" name="AutoShape 98"/>
            <p:cNvSpPr>
              <a:spLocks/>
            </p:cNvSpPr>
            <p:nvPr/>
          </p:nvSpPr>
          <p:spPr bwMode="auto">
            <a:xfrm>
              <a:off x="5477735" y="2462688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3200">
                <a:solidFill>
                  <a:srgbClr val="7030A0"/>
                </a:solidFill>
              </a:endParaRPr>
            </a:p>
          </p:txBody>
        </p:sp>
      </p:grpSp>
      <p:sp>
        <p:nvSpPr>
          <p:cNvPr id="958" name="TextBox 58"/>
          <p:cNvSpPr txBox="1"/>
          <p:nvPr/>
        </p:nvSpPr>
        <p:spPr>
          <a:xfrm>
            <a:off x="6956855" y="2822745"/>
            <a:ext cx="486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342900">
              <a:spcBef>
                <a:spcPct val="2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7483791" y="5315604"/>
            <a:ext cx="602706" cy="369332"/>
            <a:chOff x="8300713" y="3305729"/>
            <a:chExt cx="602706" cy="369332"/>
          </a:xfrm>
        </p:grpSpPr>
        <p:sp>
          <p:nvSpPr>
            <p:cNvPr id="588" name="矩形 587"/>
            <p:cNvSpPr/>
            <p:nvPr/>
          </p:nvSpPr>
          <p:spPr>
            <a:xfrm flipH="1">
              <a:off x="8320695" y="334518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9" name="矩形 588"/>
            <p:cNvSpPr/>
            <p:nvPr/>
          </p:nvSpPr>
          <p:spPr>
            <a:xfrm flipH="1">
              <a:off x="8606447" y="334518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0" name="TextBox 428"/>
            <p:cNvSpPr txBox="1"/>
            <p:nvPr/>
          </p:nvSpPr>
          <p:spPr>
            <a:xfrm>
              <a:off x="8300713" y="330572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1" name="TextBox 433"/>
            <p:cNvSpPr txBox="1"/>
            <p:nvPr/>
          </p:nvSpPr>
          <p:spPr>
            <a:xfrm>
              <a:off x="8564865" y="330572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59" name="组合 958"/>
          <p:cNvGrpSpPr/>
          <p:nvPr/>
        </p:nvGrpSpPr>
        <p:grpSpPr>
          <a:xfrm>
            <a:off x="7472711" y="4436956"/>
            <a:ext cx="617214" cy="1244328"/>
            <a:chOff x="8132303" y="3699199"/>
            <a:chExt cx="617214" cy="1244328"/>
          </a:xfrm>
        </p:grpSpPr>
        <p:sp>
          <p:nvSpPr>
            <p:cNvPr id="960" name="矩形 959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1" name="矩形 960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2" name="矩形 961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3" name="矩形 962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4" name="矩形 963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5" name="矩形 964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6" name="矩形 965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7" name="矩形 966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8" name="TextBox 377"/>
            <p:cNvSpPr txBox="1"/>
            <p:nvPr/>
          </p:nvSpPr>
          <p:spPr>
            <a:xfrm>
              <a:off x="8132303" y="372447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69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0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1" name="TextBox 380"/>
            <p:cNvSpPr txBox="1"/>
            <p:nvPr/>
          </p:nvSpPr>
          <p:spPr>
            <a:xfrm>
              <a:off x="8132303" y="457419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2" name="TextBox 382"/>
            <p:cNvSpPr txBox="1"/>
            <p:nvPr/>
          </p:nvSpPr>
          <p:spPr>
            <a:xfrm>
              <a:off x="8411870" y="369919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3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4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5" name="TextBox 385"/>
            <p:cNvSpPr txBox="1"/>
            <p:nvPr/>
          </p:nvSpPr>
          <p:spPr>
            <a:xfrm>
              <a:off x="8407521" y="455548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76" name="组合 975"/>
          <p:cNvGrpSpPr/>
          <p:nvPr/>
        </p:nvGrpSpPr>
        <p:grpSpPr>
          <a:xfrm>
            <a:off x="8109165" y="4443142"/>
            <a:ext cx="617214" cy="1244328"/>
            <a:chOff x="8132303" y="3699199"/>
            <a:chExt cx="617214" cy="1244328"/>
          </a:xfrm>
        </p:grpSpPr>
        <p:sp>
          <p:nvSpPr>
            <p:cNvPr id="977" name="矩形 976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8" name="矩形 977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9" name="矩形 978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0" name="矩形 979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1" name="矩形 980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2" name="矩形 981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3" name="矩形 982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4" name="矩形 983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5" name="TextBox 377"/>
            <p:cNvSpPr txBox="1"/>
            <p:nvPr/>
          </p:nvSpPr>
          <p:spPr>
            <a:xfrm>
              <a:off x="8132303" y="372447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6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7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8" name="TextBox 380"/>
            <p:cNvSpPr txBox="1"/>
            <p:nvPr/>
          </p:nvSpPr>
          <p:spPr>
            <a:xfrm>
              <a:off x="8132303" y="457419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9" name="TextBox 382"/>
            <p:cNvSpPr txBox="1"/>
            <p:nvPr/>
          </p:nvSpPr>
          <p:spPr>
            <a:xfrm>
              <a:off x="8411870" y="369919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0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1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2" name="TextBox 385"/>
            <p:cNvSpPr txBox="1"/>
            <p:nvPr/>
          </p:nvSpPr>
          <p:spPr>
            <a:xfrm>
              <a:off x="8407521" y="455548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7444182" y="2524546"/>
            <a:ext cx="431203" cy="1314568"/>
            <a:chOff x="6687163" y="1667296"/>
            <a:chExt cx="431203" cy="1314568"/>
          </a:xfrm>
        </p:grpSpPr>
        <p:grpSp>
          <p:nvGrpSpPr>
            <p:cNvPr id="457" name="组合 456"/>
            <p:cNvGrpSpPr/>
            <p:nvPr/>
          </p:nvGrpSpPr>
          <p:grpSpPr>
            <a:xfrm>
              <a:off x="6825834" y="1667296"/>
              <a:ext cx="292532" cy="1314568"/>
              <a:chOff x="1869542" y="1658095"/>
              <a:chExt cx="292532" cy="1314568"/>
            </a:xfrm>
          </p:grpSpPr>
          <p:sp>
            <p:nvSpPr>
              <p:cNvPr id="458" name="文本框 457"/>
              <p:cNvSpPr txBox="1"/>
              <p:nvPr/>
            </p:nvSpPr>
            <p:spPr>
              <a:xfrm>
                <a:off x="1876322" y="165809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9" name="文本框 458"/>
              <p:cNvSpPr txBox="1"/>
              <p:nvPr/>
            </p:nvSpPr>
            <p:spPr>
              <a:xfrm>
                <a:off x="1876322" y="1946547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0" name="文本框 459"/>
              <p:cNvSpPr txBox="1"/>
              <p:nvPr/>
            </p:nvSpPr>
            <p:spPr>
              <a:xfrm>
                <a:off x="1876322" y="227236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1" name="文本框 460"/>
              <p:cNvSpPr txBox="1"/>
              <p:nvPr/>
            </p:nvSpPr>
            <p:spPr>
              <a:xfrm>
                <a:off x="1869542" y="2572553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93" name="AutoShape 98"/>
            <p:cNvSpPr>
              <a:spLocks/>
            </p:cNvSpPr>
            <p:nvPr/>
          </p:nvSpPr>
          <p:spPr bwMode="auto">
            <a:xfrm>
              <a:off x="6687163" y="2772647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3200">
                <a:solidFill>
                  <a:srgbClr val="7030A0"/>
                </a:solidFill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8016103" y="2531783"/>
            <a:ext cx="432994" cy="1314568"/>
            <a:chOff x="7259085" y="1674533"/>
            <a:chExt cx="432994" cy="1314568"/>
          </a:xfrm>
        </p:grpSpPr>
        <p:grpSp>
          <p:nvGrpSpPr>
            <p:cNvPr id="462" name="组合 461"/>
            <p:cNvGrpSpPr/>
            <p:nvPr/>
          </p:nvGrpSpPr>
          <p:grpSpPr>
            <a:xfrm>
              <a:off x="7399547" y="1674533"/>
              <a:ext cx="292532" cy="1314568"/>
              <a:chOff x="1869542" y="1658095"/>
              <a:chExt cx="292532" cy="1314568"/>
            </a:xfrm>
          </p:grpSpPr>
          <p:sp>
            <p:nvSpPr>
              <p:cNvPr id="463" name="文本框 462"/>
              <p:cNvSpPr txBox="1"/>
              <p:nvPr/>
            </p:nvSpPr>
            <p:spPr>
              <a:xfrm>
                <a:off x="1876322" y="165809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4" name="文本框 463"/>
              <p:cNvSpPr txBox="1"/>
              <p:nvPr/>
            </p:nvSpPr>
            <p:spPr>
              <a:xfrm>
                <a:off x="1876322" y="1946547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5" name="文本框 464"/>
              <p:cNvSpPr txBox="1"/>
              <p:nvPr/>
            </p:nvSpPr>
            <p:spPr>
              <a:xfrm>
                <a:off x="1876322" y="227236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6" name="文本框 465"/>
              <p:cNvSpPr txBox="1"/>
              <p:nvPr/>
            </p:nvSpPr>
            <p:spPr>
              <a:xfrm>
                <a:off x="1869542" y="2572553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94" name="AutoShape 98"/>
            <p:cNvSpPr>
              <a:spLocks/>
            </p:cNvSpPr>
            <p:nvPr/>
          </p:nvSpPr>
          <p:spPr bwMode="auto">
            <a:xfrm>
              <a:off x="7259085" y="1838445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3200">
                <a:solidFill>
                  <a:srgbClr val="7030A0"/>
                </a:solidFill>
              </a:endParaRPr>
            </a:p>
          </p:txBody>
        </p:sp>
      </p:grpSp>
      <p:grpSp>
        <p:nvGrpSpPr>
          <p:cNvPr id="995" name="组合 994"/>
          <p:cNvGrpSpPr/>
          <p:nvPr/>
        </p:nvGrpSpPr>
        <p:grpSpPr>
          <a:xfrm>
            <a:off x="8114896" y="4428276"/>
            <a:ext cx="616600" cy="1250218"/>
            <a:chOff x="8132303" y="3693309"/>
            <a:chExt cx="616600" cy="1250218"/>
          </a:xfrm>
        </p:grpSpPr>
        <p:sp>
          <p:nvSpPr>
            <p:cNvPr id="996" name="矩形 995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7" name="矩形 996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8" name="矩形 997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9" name="矩形 998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0" name="矩形 999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1" name="矩形 1000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2" name="矩形 1001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3" name="矩形 1002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4" name="TextBox 377"/>
            <p:cNvSpPr txBox="1"/>
            <p:nvPr/>
          </p:nvSpPr>
          <p:spPr>
            <a:xfrm>
              <a:off x="8139215" y="372056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5" name="TextBox 378"/>
            <p:cNvSpPr txBox="1"/>
            <p:nvPr/>
          </p:nvSpPr>
          <p:spPr>
            <a:xfrm>
              <a:off x="8139215" y="39964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6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7" name="TextBox 380"/>
            <p:cNvSpPr txBox="1"/>
            <p:nvPr/>
          </p:nvSpPr>
          <p:spPr>
            <a:xfrm>
              <a:off x="8132303" y="457419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8" name="TextBox 382"/>
            <p:cNvSpPr txBox="1"/>
            <p:nvPr/>
          </p:nvSpPr>
          <p:spPr>
            <a:xfrm>
              <a:off x="8418119" y="369330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9" name="TextBox 383"/>
            <p:cNvSpPr txBox="1"/>
            <p:nvPr/>
          </p:nvSpPr>
          <p:spPr>
            <a:xfrm>
              <a:off x="8410349" y="400942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0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1" name="TextBox 385"/>
            <p:cNvSpPr txBox="1"/>
            <p:nvPr/>
          </p:nvSpPr>
          <p:spPr>
            <a:xfrm>
              <a:off x="8407521" y="455548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12" name="组合 1011"/>
          <p:cNvGrpSpPr/>
          <p:nvPr/>
        </p:nvGrpSpPr>
        <p:grpSpPr>
          <a:xfrm>
            <a:off x="8114098" y="4436297"/>
            <a:ext cx="631749" cy="1250218"/>
            <a:chOff x="8132303" y="3693309"/>
            <a:chExt cx="631749" cy="1250218"/>
          </a:xfrm>
        </p:grpSpPr>
        <p:sp>
          <p:nvSpPr>
            <p:cNvPr id="1013" name="矩形 1012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4" name="矩形 1013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5" name="矩形 1014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6" name="矩形 1015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7" name="矩形 1016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8" name="矩形 1017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9" name="矩形 1018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0" name="矩形 1019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1" name="TextBox 377"/>
            <p:cNvSpPr txBox="1"/>
            <p:nvPr/>
          </p:nvSpPr>
          <p:spPr>
            <a:xfrm>
              <a:off x="8139215" y="372056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2" name="TextBox 378"/>
            <p:cNvSpPr txBox="1"/>
            <p:nvPr/>
          </p:nvSpPr>
          <p:spPr>
            <a:xfrm>
              <a:off x="8138523" y="401411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3" name="TextBox 379"/>
            <p:cNvSpPr txBox="1"/>
            <p:nvPr/>
          </p:nvSpPr>
          <p:spPr>
            <a:xfrm>
              <a:off x="8139215" y="429242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4" name="TextBox 380"/>
            <p:cNvSpPr txBox="1"/>
            <p:nvPr/>
          </p:nvSpPr>
          <p:spPr>
            <a:xfrm>
              <a:off x="8132303" y="457419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5" name="TextBox 382"/>
            <p:cNvSpPr txBox="1"/>
            <p:nvPr/>
          </p:nvSpPr>
          <p:spPr>
            <a:xfrm>
              <a:off x="8418119" y="369330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6" name="TextBox 383"/>
            <p:cNvSpPr txBox="1"/>
            <p:nvPr/>
          </p:nvSpPr>
          <p:spPr>
            <a:xfrm>
              <a:off x="8425498" y="400855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7" name="TextBox 384"/>
            <p:cNvSpPr txBox="1"/>
            <p:nvPr/>
          </p:nvSpPr>
          <p:spPr>
            <a:xfrm>
              <a:off x="8418119" y="427649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8" name="TextBox 385"/>
            <p:cNvSpPr txBox="1"/>
            <p:nvPr/>
          </p:nvSpPr>
          <p:spPr>
            <a:xfrm>
              <a:off x="8407521" y="455548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29" name="组合 1028"/>
          <p:cNvGrpSpPr/>
          <p:nvPr/>
        </p:nvGrpSpPr>
        <p:grpSpPr>
          <a:xfrm>
            <a:off x="8112884" y="4431298"/>
            <a:ext cx="632052" cy="1248626"/>
            <a:chOff x="8132000" y="3693309"/>
            <a:chExt cx="632052" cy="1248626"/>
          </a:xfrm>
        </p:grpSpPr>
        <p:sp>
          <p:nvSpPr>
            <p:cNvPr id="1030" name="矩形 1029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1" name="矩形 1030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2" name="矩形 1031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3" name="矩形 1032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4" name="矩形 1033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5" name="矩形 1034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6" name="矩形 1035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7" name="矩形 1036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8" name="TextBox 377"/>
            <p:cNvSpPr txBox="1"/>
            <p:nvPr/>
          </p:nvSpPr>
          <p:spPr>
            <a:xfrm>
              <a:off x="8139215" y="372056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39" name="TextBox 378"/>
            <p:cNvSpPr txBox="1"/>
            <p:nvPr/>
          </p:nvSpPr>
          <p:spPr>
            <a:xfrm>
              <a:off x="8138523" y="401411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0" name="TextBox 379"/>
            <p:cNvSpPr txBox="1"/>
            <p:nvPr/>
          </p:nvSpPr>
          <p:spPr>
            <a:xfrm>
              <a:off x="8132000" y="428468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1" name="TextBox 380"/>
            <p:cNvSpPr txBox="1"/>
            <p:nvPr/>
          </p:nvSpPr>
          <p:spPr>
            <a:xfrm>
              <a:off x="8132000" y="457260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2" name="TextBox 382"/>
            <p:cNvSpPr txBox="1"/>
            <p:nvPr/>
          </p:nvSpPr>
          <p:spPr>
            <a:xfrm>
              <a:off x="8418119" y="369330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3" name="TextBox 383"/>
            <p:cNvSpPr txBox="1"/>
            <p:nvPr/>
          </p:nvSpPr>
          <p:spPr>
            <a:xfrm>
              <a:off x="8425498" y="400855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4" name="TextBox 384"/>
            <p:cNvSpPr txBox="1"/>
            <p:nvPr/>
          </p:nvSpPr>
          <p:spPr>
            <a:xfrm>
              <a:off x="8408830" y="426292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5" name="TextBox 385"/>
            <p:cNvSpPr txBox="1"/>
            <p:nvPr/>
          </p:nvSpPr>
          <p:spPr>
            <a:xfrm>
              <a:off x="8418119" y="456290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46" name="组合 1045"/>
          <p:cNvGrpSpPr/>
          <p:nvPr/>
        </p:nvGrpSpPr>
        <p:grpSpPr>
          <a:xfrm>
            <a:off x="8109356" y="4433580"/>
            <a:ext cx="632052" cy="1263167"/>
            <a:chOff x="8132000" y="3693309"/>
            <a:chExt cx="632052" cy="1263167"/>
          </a:xfrm>
        </p:grpSpPr>
        <p:sp>
          <p:nvSpPr>
            <p:cNvPr id="1047" name="矩形 1046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" name="矩形 1047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" name="矩形 1048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0" name="矩形 1049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1" name="矩形 1050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2" name="矩形 1051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3" name="矩形 1052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4" name="矩形 1053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5" name="TextBox 377"/>
            <p:cNvSpPr txBox="1"/>
            <p:nvPr/>
          </p:nvSpPr>
          <p:spPr>
            <a:xfrm>
              <a:off x="8139215" y="372056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6" name="TextBox 378"/>
            <p:cNvSpPr txBox="1"/>
            <p:nvPr/>
          </p:nvSpPr>
          <p:spPr>
            <a:xfrm>
              <a:off x="8138523" y="401411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7" name="TextBox 379"/>
            <p:cNvSpPr txBox="1"/>
            <p:nvPr/>
          </p:nvSpPr>
          <p:spPr>
            <a:xfrm>
              <a:off x="8132000" y="428468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8" name="TextBox 380"/>
            <p:cNvSpPr txBox="1"/>
            <p:nvPr/>
          </p:nvSpPr>
          <p:spPr>
            <a:xfrm>
              <a:off x="8146351" y="45871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9" name="TextBox 382"/>
            <p:cNvSpPr txBox="1"/>
            <p:nvPr/>
          </p:nvSpPr>
          <p:spPr>
            <a:xfrm>
              <a:off x="8418119" y="369330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0" name="TextBox 383"/>
            <p:cNvSpPr txBox="1"/>
            <p:nvPr/>
          </p:nvSpPr>
          <p:spPr>
            <a:xfrm>
              <a:off x="8425498" y="400855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1" name="TextBox 384"/>
            <p:cNvSpPr txBox="1"/>
            <p:nvPr/>
          </p:nvSpPr>
          <p:spPr>
            <a:xfrm>
              <a:off x="8408830" y="426292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2" name="TextBox 385"/>
            <p:cNvSpPr txBox="1"/>
            <p:nvPr/>
          </p:nvSpPr>
          <p:spPr>
            <a:xfrm>
              <a:off x="8425498" y="456223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8116571" y="4434577"/>
            <a:ext cx="606238" cy="397825"/>
            <a:chOff x="8324612" y="1547926"/>
            <a:chExt cx="606238" cy="397825"/>
          </a:xfrm>
        </p:grpSpPr>
        <p:sp>
          <p:nvSpPr>
            <p:cNvPr id="250" name="矩形 249"/>
            <p:cNvSpPr/>
            <p:nvPr/>
          </p:nvSpPr>
          <p:spPr>
            <a:xfrm flipH="1">
              <a:off x="8339167" y="1612877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矩形 250"/>
            <p:cNvSpPr/>
            <p:nvPr/>
          </p:nvSpPr>
          <p:spPr>
            <a:xfrm flipH="1">
              <a:off x="8624919" y="1612877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TextBox 387"/>
            <p:cNvSpPr txBox="1"/>
            <p:nvPr/>
          </p:nvSpPr>
          <p:spPr>
            <a:xfrm>
              <a:off x="8324612" y="157641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9" name="TextBox 392"/>
            <p:cNvSpPr txBox="1"/>
            <p:nvPr/>
          </p:nvSpPr>
          <p:spPr>
            <a:xfrm>
              <a:off x="8603516" y="154792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63" name="组合 1062"/>
          <p:cNvGrpSpPr/>
          <p:nvPr/>
        </p:nvGrpSpPr>
        <p:grpSpPr>
          <a:xfrm>
            <a:off x="8113923" y="4451311"/>
            <a:ext cx="616329" cy="1231070"/>
            <a:chOff x="8131055" y="3707194"/>
            <a:chExt cx="616329" cy="1231070"/>
          </a:xfrm>
        </p:grpSpPr>
        <p:sp>
          <p:nvSpPr>
            <p:cNvPr id="1064" name="矩形 1063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5" name="矩形 1064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6" name="矩形 1065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7" name="矩形 1066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8" name="矩形 1067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9" name="矩形 1068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0" name="矩形 1069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1" name="矩形 1070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2" name="TextBox 377"/>
            <p:cNvSpPr txBox="1"/>
            <p:nvPr/>
          </p:nvSpPr>
          <p:spPr>
            <a:xfrm>
              <a:off x="8139215" y="372056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3" name="TextBox 378"/>
            <p:cNvSpPr txBox="1"/>
            <p:nvPr/>
          </p:nvSpPr>
          <p:spPr>
            <a:xfrm>
              <a:off x="8131055" y="399596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4" name="TextBox 379"/>
            <p:cNvSpPr txBox="1"/>
            <p:nvPr/>
          </p:nvSpPr>
          <p:spPr>
            <a:xfrm>
              <a:off x="8132000" y="428468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5" name="TextBox 380"/>
            <p:cNvSpPr txBox="1"/>
            <p:nvPr/>
          </p:nvSpPr>
          <p:spPr>
            <a:xfrm>
              <a:off x="8131474" y="456893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6" name="TextBox 382"/>
            <p:cNvSpPr txBox="1"/>
            <p:nvPr/>
          </p:nvSpPr>
          <p:spPr>
            <a:xfrm>
              <a:off x="8402545" y="370719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7" name="TextBox 383"/>
            <p:cNvSpPr txBox="1"/>
            <p:nvPr/>
          </p:nvSpPr>
          <p:spPr>
            <a:xfrm>
              <a:off x="8408830" y="399527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8" name="TextBox 384"/>
            <p:cNvSpPr txBox="1"/>
            <p:nvPr/>
          </p:nvSpPr>
          <p:spPr>
            <a:xfrm>
              <a:off x="8408830" y="426292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9" name="TextBox 385"/>
            <p:cNvSpPr txBox="1"/>
            <p:nvPr/>
          </p:nvSpPr>
          <p:spPr>
            <a:xfrm>
              <a:off x="8425498" y="456070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14" name="组合 1113"/>
          <p:cNvGrpSpPr/>
          <p:nvPr/>
        </p:nvGrpSpPr>
        <p:grpSpPr>
          <a:xfrm>
            <a:off x="4963006" y="4419451"/>
            <a:ext cx="623875" cy="1246796"/>
            <a:chOff x="8132303" y="3699943"/>
            <a:chExt cx="623875" cy="1246796"/>
          </a:xfrm>
        </p:grpSpPr>
        <p:sp>
          <p:nvSpPr>
            <p:cNvPr id="1115" name="矩形 1114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6" name="矩形 1115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7" name="矩形 1116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8" name="矩形 1117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9" name="矩形 1118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0" name="矩形 1119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1" name="矩形 1120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2" name="矩形 1121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3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4" name="TextBox 378"/>
            <p:cNvSpPr txBox="1"/>
            <p:nvPr/>
          </p:nvSpPr>
          <p:spPr>
            <a:xfrm>
              <a:off x="8133111" y="400938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5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6" name="TextBox 380"/>
            <p:cNvSpPr txBox="1"/>
            <p:nvPr/>
          </p:nvSpPr>
          <p:spPr>
            <a:xfrm>
              <a:off x="8140018" y="457740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7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8" name="TextBox 383"/>
            <p:cNvSpPr txBox="1"/>
            <p:nvPr/>
          </p:nvSpPr>
          <p:spPr>
            <a:xfrm>
              <a:off x="8417624" y="40118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9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30" name="TextBox 385"/>
            <p:cNvSpPr txBox="1"/>
            <p:nvPr/>
          </p:nvSpPr>
          <p:spPr>
            <a:xfrm>
              <a:off x="8414936" y="456222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31" name="组合 1130"/>
          <p:cNvGrpSpPr/>
          <p:nvPr/>
        </p:nvGrpSpPr>
        <p:grpSpPr>
          <a:xfrm>
            <a:off x="6244378" y="4418957"/>
            <a:ext cx="621275" cy="1246617"/>
            <a:chOff x="8132303" y="3699943"/>
            <a:chExt cx="621275" cy="1246617"/>
          </a:xfrm>
        </p:grpSpPr>
        <p:sp>
          <p:nvSpPr>
            <p:cNvPr id="1132" name="矩形 1131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3" name="矩形 1132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4" name="矩形 1133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5" name="矩形 1134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6" name="矩形 1135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7" name="矩形 1136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8" name="矩形 1137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9" name="矩形 1138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0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1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2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3" name="TextBox 380"/>
            <p:cNvSpPr txBox="1"/>
            <p:nvPr/>
          </p:nvSpPr>
          <p:spPr>
            <a:xfrm>
              <a:off x="8141150" y="457722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4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5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6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7" name="TextBox 385"/>
            <p:cNvSpPr txBox="1"/>
            <p:nvPr/>
          </p:nvSpPr>
          <p:spPr>
            <a:xfrm>
              <a:off x="8406794" y="456963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48" name="组合 1147"/>
          <p:cNvGrpSpPr/>
          <p:nvPr/>
        </p:nvGrpSpPr>
        <p:grpSpPr>
          <a:xfrm>
            <a:off x="7481374" y="4437650"/>
            <a:ext cx="617214" cy="1244328"/>
            <a:chOff x="8132303" y="3699199"/>
            <a:chExt cx="617214" cy="1244328"/>
          </a:xfrm>
        </p:grpSpPr>
        <p:sp>
          <p:nvSpPr>
            <p:cNvPr id="1149" name="矩形 1148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0" name="矩形 1149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1" name="矩形 1150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2" name="矩形 1151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3" name="矩形 1152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4" name="矩形 1153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5" name="矩形 1154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6" name="矩形 1155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7" name="TextBox 377"/>
            <p:cNvSpPr txBox="1"/>
            <p:nvPr/>
          </p:nvSpPr>
          <p:spPr>
            <a:xfrm>
              <a:off x="8132303" y="372447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8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9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0" name="TextBox 380"/>
            <p:cNvSpPr txBox="1"/>
            <p:nvPr/>
          </p:nvSpPr>
          <p:spPr>
            <a:xfrm>
              <a:off x="8132303" y="457419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1" name="TextBox 382"/>
            <p:cNvSpPr txBox="1"/>
            <p:nvPr/>
          </p:nvSpPr>
          <p:spPr>
            <a:xfrm>
              <a:off x="8411870" y="369919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2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3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4" name="TextBox 385"/>
            <p:cNvSpPr txBox="1"/>
            <p:nvPr/>
          </p:nvSpPr>
          <p:spPr>
            <a:xfrm>
              <a:off x="8407521" y="455548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238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96296E-6 L 0.06841 -0.000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35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0.06788 -4.07407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57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6875 -4.07407E-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79" dur="5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07407E-6 L 0.06771 -4.07407E-6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0.06944 -4.07407E-6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500"/>
                            </p:stCondLst>
                            <p:childTnLst>
                              <p:par>
                                <p:cTn id="124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6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49" dur="5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59259E-6 L 0.06892 0.00023 " pathEditMode="relative" rAng="0" ptsTypes="AA">
                                      <p:cBhvr>
                                        <p:cTn id="154" dur="20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000"/>
                            </p:stCondLst>
                            <p:childTnLst>
                              <p:par>
                                <p:cTn id="1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500"/>
                            </p:stCondLst>
                            <p:childTnLst>
                              <p:par>
                                <p:cTn id="1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11111E-6 L 0.06979 -0.00069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000"/>
                            </p:stCondLst>
                            <p:childTnLst>
                              <p:par>
                                <p:cTn id="1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500"/>
                            </p:stCondLst>
                            <p:childTnLst>
                              <p:par>
                                <p:cTn id="17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4000"/>
                            </p:stCondLst>
                            <p:childTnLst>
                              <p:par>
                                <p:cTn id="18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 tmFilter="0, 0; .2, .5; .8, .5; 1, 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7" dur="250" autoRev="1" fill="hold"/>
                                        <p:tgtEl>
                                          <p:spTgt spid="1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5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07" dur="500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0.06927 0.00278 " pathEditMode="relative" rAng="0" ptsTypes="AA">
                                      <p:cBhvr>
                                        <p:cTn id="211" dur="200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5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5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3000"/>
                            </p:stCondLst>
                            <p:childTnLst>
                              <p:par>
                                <p:cTn id="2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06475 -0.00115 " pathEditMode="relative" rAng="0" ptsTypes="AA">
                                      <p:cBhvr>
                                        <p:cTn id="229" dur="20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500"/>
                            </p:stCondLst>
                            <p:childTnLst>
                              <p:par>
                                <p:cTn id="2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2500"/>
                            </p:stCondLst>
                            <p:childTnLst>
                              <p:par>
                                <p:cTn id="234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 tmFilter="0, 0; .2, .5; .8, .5; 1, 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6" dur="250" autoRev="1" fill="hold"/>
                                        <p:tgtEl>
                                          <p:spTgt spid="1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4000"/>
                            </p:stCondLst>
                            <p:childTnLst>
                              <p:par>
                                <p:cTn id="2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48148E-6 L 0.06962 0.00116 " pathEditMode="relative" rAng="0" ptsTypes="AA">
                                      <p:cBhvr>
                                        <p:cTn id="254" dur="2000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2" y="46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2000"/>
                            </p:stCondLst>
                            <p:childTnLst>
                              <p:par>
                                <p:cTn id="2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2500"/>
                            </p:stCondLst>
                            <p:childTnLst>
                              <p:par>
                                <p:cTn id="26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500"/>
                            </p:stCondLst>
                            <p:childTnLst>
                              <p:par>
                                <p:cTn id="27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7000"/>
                            </p:stCondLst>
                            <p:childTnLst>
                              <p:par>
                                <p:cTn id="27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8500"/>
                            </p:stCondLst>
                            <p:childTnLst>
                              <p:par>
                                <p:cTn id="281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3" dur="25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" grpId="0"/>
      <p:bldP spid="489" grpId="1"/>
      <p:bldP spid="489" grpId="2"/>
      <p:bldP spid="499" grpId="0"/>
      <p:bldP spid="499" grpId="1"/>
      <p:bldP spid="499" grpId="2"/>
      <p:bldP spid="527" grpId="0"/>
      <p:bldP spid="527" grpId="1"/>
      <p:bldP spid="527" grpId="2"/>
      <p:bldP spid="585" grpId="0"/>
      <p:bldP spid="585" grpId="1"/>
      <p:bldP spid="585" grpId="2"/>
      <p:bldP spid="881" grpId="0"/>
      <p:bldP spid="881" grpId="1"/>
      <p:bldP spid="881" grpId="2"/>
      <p:bldP spid="958" grpId="0"/>
      <p:bldP spid="958" grpId="1"/>
      <p:bldP spid="958" grpId="2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缺页异常的过程中的细节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触发异常的那句访存指令怎么办了？</a:t>
            </a:r>
            <a:endParaRPr lang="en-US" altLang="zh-CN" dirty="0"/>
          </a:p>
          <a:p>
            <a:r>
              <a:rPr lang="zh-CN" altLang="en-US" dirty="0"/>
              <a:t>换入页面的</a:t>
            </a:r>
            <a:r>
              <a:rPr lang="en-US" altLang="zh-CN" dirty="0"/>
              <a:t>access</a:t>
            </a:r>
            <a:r>
              <a:rPr lang="zh-CN" altLang="en-US" dirty="0"/>
              <a:t>位和</a:t>
            </a:r>
            <a:r>
              <a:rPr lang="en-US" altLang="zh-CN" dirty="0"/>
              <a:t>dirty </a:t>
            </a:r>
            <a:r>
              <a:rPr lang="zh-CN" altLang="en-US" dirty="0"/>
              <a:t>位是怎么置位的？</a:t>
            </a:r>
            <a:endParaRPr lang="en-US" altLang="zh-CN" dirty="0"/>
          </a:p>
          <a:p>
            <a:r>
              <a:rPr lang="zh-CN" altLang="en-US" dirty="0"/>
              <a:t>置位这件事是什么时间发生的？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2CE4CA-7DB3-4F23-A19F-8010AF452B7F}" type="slidenum">
              <a:rPr lang="en-US" altLang="ko-KR" smtClean="0"/>
              <a:pPr>
                <a:defRPr/>
              </a:pPr>
              <a:t>67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38693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缺页异常的过程中的细节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缺页可能要多久？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2CE4CA-7DB3-4F23-A19F-8010AF452B7F}" type="slidenum">
              <a:rPr lang="en-US" altLang="ko-KR" smtClean="0"/>
              <a:pPr>
                <a:defRPr/>
              </a:pPr>
              <a:t>68</a:t>
            </a:fld>
            <a:endParaRPr lang="en-US" altLang="ko-KR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49" y="1916832"/>
            <a:ext cx="7939608" cy="310085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286216F-DBD0-451A-AA3D-15065130DC3E}"/>
              </a:ext>
            </a:extLst>
          </p:cNvPr>
          <p:cNvSpPr txBox="1"/>
          <p:nvPr/>
        </p:nvSpPr>
        <p:spPr>
          <a:xfrm>
            <a:off x="1605943" y="5947787"/>
            <a:ext cx="6246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1" dirty="0">
                <a:solidFill>
                  <a:srgbClr val="333333"/>
                </a:solidFill>
                <a:effectLst/>
                <a:latin typeface="HelveticaNeue Regular"/>
              </a:rPr>
              <a:t>A Case for Hardware-Based Demand Paging</a:t>
            </a:r>
            <a:r>
              <a:rPr lang="en-US" altLang="zh-CN" b="1" i="1" dirty="0">
                <a:solidFill>
                  <a:srgbClr val="333333"/>
                </a:solidFill>
                <a:latin typeface="HelveticaNeue Regular"/>
              </a:rPr>
              <a:t>,</a:t>
            </a:r>
            <a:r>
              <a:rPr lang="zh-CN" altLang="en-US" b="1" i="1" dirty="0">
                <a:solidFill>
                  <a:srgbClr val="333333"/>
                </a:solidFill>
                <a:latin typeface="HelveticaNeue Regular"/>
              </a:rPr>
              <a:t> </a:t>
            </a:r>
            <a:r>
              <a:rPr lang="en-US" altLang="zh-CN" b="1" i="1" dirty="0">
                <a:solidFill>
                  <a:srgbClr val="333333"/>
                </a:solidFill>
                <a:latin typeface="HelveticaNeue Regular"/>
              </a:rPr>
              <a:t>ISCA2020</a:t>
            </a:r>
            <a:endParaRPr lang="en-US" altLang="zh-CN" b="1" i="1" dirty="0">
              <a:solidFill>
                <a:srgbClr val="333333"/>
              </a:solidFill>
              <a:effectLst/>
              <a:latin typeface="HelveticaNeu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5019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6F6CC-DD3B-18A5-C726-DFFE8F380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程序运行的过程中，</a:t>
            </a:r>
            <a:r>
              <a:rPr lang="en-US" altLang="zh-CN" dirty="0"/>
              <a:t>OS</a:t>
            </a:r>
            <a:r>
              <a:rPr lang="zh-CN" altLang="en-US" dirty="0"/>
              <a:t>在干什么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AC370F-3141-C90E-FE5C-7F4152AC8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zh-CN" altLang="en-US" dirty="0"/>
              <a:t>程序运行用户态指令时，</a:t>
            </a:r>
            <a:r>
              <a:rPr lang="en-US" altLang="zh-CN" dirty="0"/>
              <a:t>OS</a:t>
            </a:r>
            <a:r>
              <a:rPr lang="zh-CN" altLang="en-US" dirty="0"/>
              <a:t>什么也不干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占据进程地址空间的一部分，但是不被执行</a:t>
            </a:r>
            <a:endParaRPr lang="en-US" altLang="zh-CN" dirty="0"/>
          </a:p>
          <a:p>
            <a:pPr eaLnBrk="1" hangingPunct="1"/>
            <a:r>
              <a:rPr lang="zh-CN" altLang="en-US" dirty="0"/>
              <a:t>程序的每一次访存，都会经由过</a:t>
            </a:r>
            <a:r>
              <a:rPr lang="en-US" altLang="zh-CN" dirty="0"/>
              <a:t>cache, </a:t>
            </a:r>
            <a:r>
              <a:rPr lang="en-US" altLang="zh-CN" dirty="0" err="1"/>
              <a:t>TLB</a:t>
            </a:r>
            <a:r>
              <a:rPr lang="en-US" altLang="zh-CN" dirty="0"/>
              <a:t>, MMU, </a:t>
            </a:r>
            <a:r>
              <a:rPr lang="zh-CN" altLang="en-US" dirty="0"/>
              <a:t>页表，最终取得所需的数据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这些操作都是由硬件完成的，</a:t>
            </a:r>
            <a:r>
              <a:rPr lang="en-US" altLang="zh-CN" dirty="0"/>
              <a:t>OS</a:t>
            </a:r>
            <a:r>
              <a:rPr lang="zh-CN" altLang="en-US" dirty="0"/>
              <a:t>并不参与</a:t>
            </a:r>
            <a:endParaRPr lang="en-US" altLang="zh-CN" dirty="0"/>
          </a:p>
          <a:p>
            <a:pPr eaLnBrk="1" hangingPunct="1"/>
            <a:r>
              <a:rPr lang="en-US" altLang="zh-CN" dirty="0"/>
              <a:t>MMU</a:t>
            </a:r>
            <a:r>
              <a:rPr lang="zh-CN" altLang="en-US" dirty="0"/>
              <a:t>无法翻译，产生缺页异常，由硬件将</a:t>
            </a:r>
            <a:r>
              <a:rPr lang="en-US" altLang="zh-CN" dirty="0"/>
              <a:t>PC</a:t>
            </a:r>
            <a:r>
              <a:rPr lang="zh-CN" altLang="en-US" dirty="0"/>
              <a:t>转到相应的“门</a:t>
            </a:r>
            <a:r>
              <a:rPr lang="en-US" altLang="zh-CN" dirty="0"/>
              <a:t>”,</a:t>
            </a:r>
            <a:r>
              <a:rPr lang="zh-CN" altLang="en-US" dirty="0"/>
              <a:t>设置权限，进入</a:t>
            </a:r>
            <a:r>
              <a:rPr lang="en-US" altLang="zh-CN" dirty="0"/>
              <a:t>OS</a:t>
            </a:r>
            <a:r>
              <a:rPr lang="zh-CN" altLang="en-US" dirty="0"/>
              <a:t>代码区处理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涉及到查询</a:t>
            </a:r>
            <a:r>
              <a:rPr lang="en-US" altLang="zh-CN" dirty="0" err="1"/>
              <a:t>vma</a:t>
            </a:r>
            <a:r>
              <a:rPr lang="zh-CN" altLang="en-US" dirty="0"/>
              <a:t>，查询</a:t>
            </a:r>
            <a:r>
              <a:rPr lang="en-US" altLang="zh-CN" dirty="0"/>
              <a:t>maps, </a:t>
            </a:r>
            <a:r>
              <a:rPr lang="zh-CN" altLang="en-US" dirty="0"/>
              <a:t>查询文件系统，控制磁盘，修改页表等，均在内核态完成</a:t>
            </a:r>
            <a:endParaRPr lang="en-US" altLang="zh-CN" dirty="0"/>
          </a:p>
          <a:p>
            <a:pPr eaLnBrk="1" hangingPunct="1"/>
            <a:r>
              <a:rPr lang="zh-CN" altLang="en-US" dirty="0"/>
              <a:t>程序产生系统调用，自主产生中断指令，由硬件将</a:t>
            </a:r>
            <a:r>
              <a:rPr lang="en-US" altLang="zh-CN" dirty="0"/>
              <a:t>PC</a:t>
            </a:r>
            <a:r>
              <a:rPr lang="zh-CN" altLang="en-US" dirty="0"/>
              <a:t>带到相应的“门”，并执行</a:t>
            </a:r>
            <a:r>
              <a:rPr lang="en-US" altLang="zh-CN" dirty="0"/>
              <a:t>OS</a:t>
            </a:r>
            <a:r>
              <a:rPr lang="zh-CN" altLang="en-US" dirty="0"/>
              <a:t>中预设的代码</a:t>
            </a:r>
            <a:endParaRPr lang="en-US" altLang="zh-CN" dirty="0"/>
          </a:p>
          <a:p>
            <a:pPr eaLnBrk="1" hangingPunct="1"/>
            <a:r>
              <a:rPr lang="zh-CN" altLang="en-US" dirty="0"/>
              <a:t>运行过程中发生中断（如时钟），由硬件将</a:t>
            </a:r>
            <a:r>
              <a:rPr lang="en-US" altLang="zh-CN" dirty="0"/>
              <a:t>PC</a:t>
            </a:r>
            <a:r>
              <a:rPr lang="zh-CN" altLang="en-US" dirty="0"/>
              <a:t>带到相应的“门”，计时，并可能发生上下文切换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8301B0-F7EE-E864-A5D9-CA7186241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25076B-2493-16F9-0E78-634069C51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65B91A-8171-B2DF-B723-3978E8263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69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77354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3F261A-E021-4F05-B4B6-FDC3E0C84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再扩展问题：关于</a:t>
            </a:r>
            <a:r>
              <a:rPr lang="en-US" altLang="zh-CN" dirty="0"/>
              <a:t>SBI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34178-06B8-4163-86BA-748056F6F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SBI</a:t>
            </a:r>
            <a:r>
              <a:rPr lang="zh-CN" altLang="en-US" dirty="0"/>
              <a:t>是用什么实现的？</a:t>
            </a:r>
            <a:endParaRPr lang="en-US" altLang="zh-CN" dirty="0"/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语言或者</a:t>
            </a:r>
            <a:r>
              <a:rPr lang="en-US" altLang="zh-CN" dirty="0"/>
              <a:t>Rust</a:t>
            </a:r>
          </a:p>
          <a:p>
            <a:r>
              <a:rPr lang="en-US" altLang="zh-CN" dirty="0"/>
              <a:t>SBI</a:t>
            </a:r>
            <a:r>
              <a:rPr lang="zh-CN" altLang="en-US" dirty="0"/>
              <a:t>为什么可以读取多少种设备呢？</a:t>
            </a:r>
            <a:endParaRPr lang="en-US" altLang="zh-CN" dirty="0"/>
          </a:p>
          <a:p>
            <a:pPr lvl="1"/>
            <a:r>
              <a:rPr lang="zh-CN" altLang="en-US" dirty="0"/>
              <a:t>后发优势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D33698-6809-4A52-83CD-269906859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3531A8-4946-4708-972C-D1B5B5997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349E8D-C6F6-42CE-AAC6-95636EFA2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966357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93D86752-6149-4B49-8558-FBB554F6F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14" y="3140968"/>
            <a:ext cx="7772400" cy="1362075"/>
          </a:xfrm>
        </p:spPr>
        <p:txBody>
          <a:bodyPr/>
          <a:lstStyle/>
          <a:p>
            <a:r>
              <a:rPr lang="zh-CN" altLang="en-US" dirty="0"/>
              <a:t>权限管理与隔离是如何实现的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4ACE93-DA84-4AC3-B9A2-39BC539A1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8D22CB-6D34-431C-A55F-258745F40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17ABA1-7B70-4189-ADE2-AA1FBE66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70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768489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权限管理最终是怎么实现的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每一个页表项上，都有一个权限管理的位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是不是说，段上的权限管理，和页上的权限管理是重复的呢？</a:t>
            </a:r>
            <a:r>
              <a:rPr lang="en-US" altLang="zh-CN" dirty="0"/>
              <a:t>(X86)</a:t>
            </a:r>
          </a:p>
          <a:p>
            <a:r>
              <a:rPr lang="zh-CN" altLang="en-US" dirty="0"/>
              <a:t>是不是说，不管连续的内存有多少页，都需要逐个去设置权限呢？（</a:t>
            </a:r>
            <a:r>
              <a:rPr lang="en-US" altLang="zh-CN" dirty="0" err="1"/>
              <a:t>riscv</a:t>
            </a:r>
            <a:r>
              <a:rPr lang="en-US" altLang="zh-CN" dirty="0"/>
              <a:t>)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是的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除了内存分区外，指令也分出了等级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132856"/>
            <a:ext cx="45720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254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指令的等级状态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普通指令</a:t>
            </a:r>
            <a:endParaRPr lang="en-US" altLang="zh-CN" dirty="0"/>
          </a:p>
          <a:p>
            <a:pPr lvl="1"/>
            <a:r>
              <a:rPr lang="zh-CN" altLang="en-US" dirty="0"/>
              <a:t>加减乘除、移位、跳转、</a:t>
            </a:r>
            <a:r>
              <a:rPr lang="zh-CN" altLang="en-US" dirty="0">
                <a:solidFill>
                  <a:srgbClr val="FF0000"/>
                </a:solidFill>
              </a:rPr>
              <a:t>中断（</a:t>
            </a:r>
            <a:r>
              <a:rPr lang="en-US" altLang="zh-CN" dirty="0">
                <a:solidFill>
                  <a:srgbClr val="FF0000"/>
                </a:solidFill>
              </a:rPr>
              <a:t>INT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特权指令</a:t>
            </a:r>
            <a:endParaRPr lang="en-US" altLang="zh-CN" dirty="0"/>
          </a:p>
          <a:p>
            <a:pPr lvl="1"/>
            <a:r>
              <a:rPr lang="zh-CN" altLang="en-US" dirty="0"/>
              <a:t>停机指令</a:t>
            </a:r>
            <a:r>
              <a:rPr lang="en-US" altLang="zh-CN" dirty="0"/>
              <a:t>HLT</a:t>
            </a:r>
            <a:r>
              <a:rPr lang="zh-CN" altLang="en-US" dirty="0"/>
              <a:t>、等待指令</a:t>
            </a:r>
            <a:r>
              <a:rPr lang="en-US" altLang="zh-CN" dirty="0"/>
              <a:t>WAIT/MWAIT</a:t>
            </a:r>
            <a:r>
              <a:rPr lang="zh-CN" altLang="en-US" dirty="0"/>
              <a:t>、换码指令</a:t>
            </a:r>
            <a:r>
              <a:rPr lang="en-US" altLang="zh-CN" dirty="0"/>
              <a:t>ESC</a:t>
            </a:r>
            <a:r>
              <a:rPr lang="zh-CN" altLang="en-US" dirty="0"/>
              <a:t>、</a:t>
            </a:r>
            <a:endParaRPr lang="en-US" altLang="zh-CN" dirty="0"/>
          </a:p>
          <a:p>
            <a:pPr lvl="1"/>
            <a:r>
              <a:rPr lang="zh-CN" altLang="en-US" dirty="0"/>
              <a:t>总线封锁指令</a:t>
            </a:r>
            <a:r>
              <a:rPr lang="en-US" altLang="zh-CN" dirty="0"/>
              <a:t>LOCK</a:t>
            </a:r>
            <a:r>
              <a:rPr lang="zh-CN" altLang="en-US" dirty="0"/>
              <a:t>、内存范围检查指令</a:t>
            </a:r>
            <a:r>
              <a:rPr lang="en-US" altLang="zh-CN" dirty="0"/>
              <a:t>BOUND</a:t>
            </a:r>
            <a:r>
              <a:rPr lang="zh-CN" altLang="en-US" dirty="0"/>
              <a:t>、</a:t>
            </a:r>
            <a:endParaRPr lang="en-US" altLang="zh-CN" dirty="0"/>
          </a:p>
          <a:p>
            <a:pPr lvl="1"/>
            <a:r>
              <a:rPr lang="zh-CN" altLang="en-US" dirty="0"/>
              <a:t>全局描述符表操作指令</a:t>
            </a:r>
            <a:r>
              <a:rPr lang="en-US" altLang="zh-CN" dirty="0"/>
              <a:t>LGDT/SGDT</a:t>
            </a:r>
            <a:r>
              <a:rPr lang="zh-CN" altLang="en-US" dirty="0"/>
              <a:t>、</a:t>
            </a:r>
            <a:endParaRPr lang="en-US" altLang="zh-CN" dirty="0"/>
          </a:p>
          <a:p>
            <a:pPr lvl="1"/>
            <a:r>
              <a:rPr lang="zh-CN" altLang="en-US" dirty="0"/>
              <a:t>中断描述符表操作指令</a:t>
            </a:r>
            <a:r>
              <a:rPr lang="en-US" altLang="zh-CN" dirty="0"/>
              <a:t>LIDT/SIDT</a:t>
            </a:r>
            <a:r>
              <a:rPr lang="zh-CN" altLang="en-US" dirty="0"/>
              <a:t>、</a:t>
            </a:r>
            <a:endParaRPr lang="en-US" altLang="zh-CN" dirty="0"/>
          </a:p>
          <a:p>
            <a:pPr lvl="1"/>
            <a:r>
              <a:rPr lang="zh-CN" altLang="en-US" dirty="0"/>
              <a:t>局部描述符表操作指令</a:t>
            </a:r>
            <a:r>
              <a:rPr lang="en-US" altLang="zh-CN" dirty="0"/>
              <a:t>LLDT/SLDT</a:t>
            </a:r>
            <a:r>
              <a:rPr lang="zh-CN" altLang="en-US" dirty="0"/>
              <a:t>、</a:t>
            </a:r>
            <a:endParaRPr lang="en-US" altLang="zh-CN" dirty="0"/>
          </a:p>
          <a:p>
            <a:pPr lvl="1"/>
            <a:r>
              <a:rPr lang="zh-CN" altLang="en-US" dirty="0"/>
              <a:t>描述符段界限值加载指令</a:t>
            </a:r>
            <a:r>
              <a:rPr lang="en-US" altLang="zh-CN" dirty="0"/>
              <a:t>LSR</a:t>
            </a:r>
            <a:r>
              <a:rPr lang="zh-CN" altLang="en-US" dirty="0"/>
              <a:t>、描述符访问权读取指令</a:t>
            </a:r>
            <a:r>
              <a:rPr lang="en-US" altLang="zh-CN" dirty="0"/>
              <a:t>LAR</a:t>
            </a:r>
            <a:r>
              <a:rPr lang="zh-CN" altLang="en-US" dirty="0"/>
              <a:t>、</a:t>
            </a:r>
            <a:endParaRPr lang="en-US" altLang="zh-CN" dirty="0"/>
          </a:p>
          <a:p>
            <a:pPr lvl="1"/>
            <a:r>
              <a:rPr lang="zh-CN" altLang="en-US" dirty="0"/>
              <a:t>任务寄存器操作指令</a:t>
            </a:r>
            <a:r>
              <a:rPr lang="en-US" altLang="zh-CN" dirty="0"/>
              <a:t>LTR/STR</a:t>
            </a:r>
            <a:r>
              <a:rPr lang="zh-CN" altLang="en-US" dirty="0"/>
              <a:t>、请求特权级调整指令</a:t>
            </a:r>
            <a:r>
              <a:rPr lang="en-US" altLang="zh-CN" dirty="0"/>
              <a:t>ARPL</a:t>
            </a:r>
            <a:r>
              <a:rPr lang="zh-CN" altLang="en-US" dirty="0"/>
              <a:t>、任务切换标志清零指令</a:t>
            </a:r>
            <a:r>
              <a:rPr lang="en-US" altLang="zh-CN" dirty="0"/>
              <a:t>CLTS</a:t>
            </a:r>
            <a:r>
              <a:rPr lang="zh-CN" altLang="en-US" dirty="0"/>
              <a:t>、控制寄存器和调试寄存器数据传送指令</a:t>
            </a:r>
            <a:r>
              <a:rPr lang="en-US" altLang="zh-CN" dirty="0"/>
              <a:t>MOV</a:t>
            </a:r>
            <a:r>
              <a:rPr lang="zh-CN" altLang="en-US" dirty="0"/>
              <a:t>、高速缓存控制指令</a:t>
            </a:r>
            <a:r>
              <a:rPr lang="en-US" altLang="zh-CN" dirty="0"/>
              <a:t>INVD/WBINVD/INVLPG</a:t>
            </a:r>
            <a:r>
              <a:rPr lang="zh-CN" altLang="en-US" dirty="0"/>
              <a:t>、型号相关寄存器读取和写入指令</a:t>
            </a:r>
            <a:r>
              <a:rPr lang="en-US" altLang="zh-CN" dirty="0"/>
              <a:t>RDMSR/WRMSR</a:t>
            </a:r>
            <a:r>
              <a:rPr lang="zh-CN" altLang="en-US" dirty="0"/>
              <a:t>、处理器信息获取指令</a:t>
            </a:r>
            <a:r>
              <a:rPr lang="en-US" altLang="zh-CN" dirty="0"/>
              <a:t>CPUID</a:t>
            </a:r>
            <a:r>
              <a:rPr lang="zh-CN" altLang="en-US" dirty="0"/>
              <a:t>、时间戳读取指令</a:t>
            </a:r>
            <a:r>
              <a:rPr lang="en-US" altLang="zh-CN" dirty="0"/>
              <a:t>RDTSC</a:t>
            </a:r>
            <a:r>
              <a:rPr lang="zh-CN" altLang="en-US" dirty="0"/>
              <a:t>等</a:t>
            </a:r>
          </a:p>
          <a:p>
            <a:r>
              <a:rPr lang="zh-CN" altLang="en-US" dirty="0"/>
              <a:t>原文链接：</a:t>
            </a:r>
            <a:r>
              <a:rPr lang="en-US" altLang="zh-CN" dirty="0"/>
              <a:t>https://blog.csdn.net/jukaiit/article/details/16811139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5FD82A-B7E6-45EF-A6AD-CFE05C0DE389}" type="slidenum">
              <a:rPr lang="en-US" altLang="ko-KR" smtClean="0"/>
              <a:pPr>
                <a:defRPr/>
              </a:pPr>
              <a:t>72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028857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如何实现权限迁移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9282" y="1943691"/>
            <a:ext cx="4977766" cy="2341976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借助“中断门”或者“陷阱门”</a:t>
            </a:r>
            <a:endParaRPr lang="en-US" altLang="zh-CN" dirty="0"/>
          </a:p>
          <a:p>
            <a:r>
              <a:rPr lang="zh-CN" altLang="en-US" dirty="0"/>
              <a:t>门描述符中，描述了想穿过门的人必须具备的权限，以及穿过门后，会到达到段和偏移量</a:t>
            </a:r>
            <a:endParaRPr lang="en-US" altLang="zh-CN" dirty="0"/>
          </a:p>
          <a:p>
            <a:r>
              <a:rPr lang="zh-CN" altLang="en-US" dirty="0"/>
              <a:t>也就是说，谁可以调用</a:t>
            </a:r>
            <a:r>
              <a:rPr lang="en-US" altLang="zh-CN" dirty="0" err="1"/>
              <a:t>int</a:t>
            </a:r>
            <a:r>
              <a:rPr lang="zh-CN" altLang="en-US" dirty="0"/>
              <a:t>指令来使</a:t>
            </a:r>
            <a:r>
              <a:rPr lang="en-US" altLang="zh-CN" dirty="0"/>
              <a:t>PC</a:t>
            </a:r>
            <a:r>
              <a:rPr lang="zh-CN" altLang="en-US" dirty="0"/>
              <a:t>穿过这个门，调用后的权限，和调用后</a:t>
            </a:r>
            <a:r>
              <a:rPr lang="en-US" altLang="zh-CN" dirty="0"/>
              <a:t>PC</a:t>
            </a:r>
            <a:r>
              <a:rPr lang="zh-CN" altLang="en-US" dirty="0"/>
              <a:t>到达的位置都已经被预置了</a:t>
            </a:r>
            <a:r>
              <a:rPr lang="en-US" altLang="zh-CN" dirty="0"/>
              <a:t>(kern/trap/</a:t>
            </a:r>
            <a:r>
              <a:rPr lang="en-US" altLang="zh-CN" dirty="0" err="1"/>
              <a:t>trap.c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object 3"/>
          <p:cNvSpPr/>
          <p:nvPr/>
        </p:nvSpPr>
        <p:spPr>
          <a:xfrm>
            <a:off x="5685169" y="1943691"/>
            <a:ext cx="2908934" cy="2748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2" y="4496980"/>
            <a:ext cx="4618469" cy="150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477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10594-AA3F-478C-718E-33F1E7F8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OS</a:t>
            </a:r>
            <a:r>
              <a:rPr lang="zh-CN" altLang="en-US" dirty="0"/>
              <a:t>内存区域中都是什么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7FF083-60FB-C7F2-F56E-A79A9175E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中断（异常）响应函数</a:t>
            </a:r>
            <a:endParaRPr lang="en-US" altLang="zh-CN" dirty="0"/>
          </a:p>
          <a:p>
            <a:r>
              <a:rPr lang="zh-CN" altLang="en-US" dirty="0"/>
              <a:t>调度器代码</a:t>
            </a:r>
            <a:endParaRPr lang="en-US" altLang="zh-CN" dirty="0"/>
          </a:p>
          <a:p>
            <a:r>
              <a:rPr lang="en-US" altLang="zh-CN" dirty="0"/>
              <a:t>PCB</a:t>
            </a:r>
            <a:r>
              <a:rPr lang="zh-CN" altLang="en-US" dirty="0"/>
              <a:t>组成的数组</a:t>
            </a:r>
            <a:endParaRPr lang="en-US" altLang="zh-CN" dirty="0"/>
          </a:p>
          <a:p>
            <a:pPr lvl="1"/>
            <a:r>
              <a:rPr lang="zh-CN" altLang="en-US" dirty="0"/>
              <a:t>上下文、页表、</a:t>
            </a:r>
            <a:r>
              <a:rPr lang="en-US" altLang="zh-CN" dirty="0" err="1"/>
              <a:t>vma</a:t>
            </a:r>
            <a:r>
              <a:rPr lang="zh-CN" altLang="en-US" dirty="0"/>
              <a:t>列表</a:t>
            </a:r>
            <a:endParaRPr lang="en-US" altLang="zh-CN" dirty="0"/>
          </a:p>
          <a:p>
            <a:r>
              <a:rPr lang="zh-CN" altLang="en-US" dirty="0"/>
              <a:t>页面管理代码</a:t>
            </a:r>
            <a:endParaRPr lang="en-US" altLang="zh-CN" dirty="0"/>
          </a:p>
          <a:p>
            <a:pPr lvl="1"/>
            <a:r>
              <a:rPr lang="en-US" altLang="zh-CN" dirty="0"/>
              <a:t>Free-list</a:t>
            </a:r>
          </a:p>
          <a:p>
            <a:r>
              <a:rPr lang="zh-CN" altLang="en-US" dirty="0"/>
              <a:t>文件系统的管理代码</a:t>
            </a:r>
            <a:endParaRPr lang="en-US" altLang="zh-CN" dirty="0"/>
          </a:p>
          <a:p>
            <a:pPr lvl="1"/>
            <a:r>
              <a:rPr lang="zh-CN" altLang="en-US" dirty="0"/>
              <a:t>链表或者</a:t>
            </a:r>
            <a:r>
              <a:rPr lang="en-US" altLang="zh-CN" dirty="0"/>
              <a:t>B+</a:t>
            </a:r>
            <a:r>
              <a:rPr lang="zh-CN" altLang="en-US" dirty="0"/>
              <a:t>树</a:t>
            </a:r>
            <a:endParaRPr lang="en-US" altLang="zh-CN" dirty="0"/>
          </a:p>
          <a:p>
            <a:pPr lvl="1"/>
            <a:r>
              <a:rPr lang="en-US" altLang="zh-CN" dirty="0"/>
              <a:t>Page cache</a:t>
            </a:r>
          </a:p>
          <a:p>
            <a:r>
              <a:rPr lang="zh-CN" altLang="en-US" dirty="0"/>
              <a:t>驱动程序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33EAF6-8DDB-4A42-3E05-C3E9A1A9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21B004-BAED-FD4B-1BAE-D78F5E979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90C0C9-365F-D0B3-279D-0021D928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74</a:t>
            </a:fld>
            <a:endParaRPr lang="en-US" altLang="ko-KR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1E9E32-5E0E-6DDA-0CDB-4B2B5A104063}"/>
              </a:ext>
            </a:extLst>
          </p:cNvPr>
          <p:cNvSpPr txBox="1"/>
          <p:nvPr/>
        </p:nvSpPr>
        <p:spPr>
          <a:xfrm>
            <a:off x="5724128" y="2636912"/>
            <a:ext cx="25922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思考：</a:t>
            </a:r>
            <a:endParaRPr lang="en-US" altLang="zh-CN" dirty="0"/>
          </a:p>
          <a:p>
            <a:r>
              <a:rPr lang="en-US" altLang="zh-CN" dirty="0"/>
              <a:t>OS</a:t>
            </a:r>
            <a:r>
              <a:rPr lang="zh-CN" altLang="en-US" dirty="0"/>
              <a:t>里的东西是不是太多了？</a:t>
            </a:r>
            <a:endParaRPr lang="en-US" altLang="zh-CN" dirty="0"/>
          </a:p>
          <a:p>
            <a:r>
              <a:rPr lang="zh-CN" altLang="en-US" dirty="0"/>
              <a:t>万一哪段代码出了错，是不是会把整个</a:t>
            </a:r>
            <a:r>
              <a:rPr lang="en-US" altLang="zh-CN" dirty="0"/>
              <a:t>OS</a:t>
            </a:r>
            <a:r>
              <a:rPr lang="zh-CN" altLang="en-US" dirty="0"/>
              <a:t>给毁掉？</a:t>
            </a:r>
          </a:p>
        </p:txBody>
      </p:sp>
    </p:spTree>
    <p:extLst>
      <p:ext uri="{BB962C8B-B14F-4D97-AF65-F5344CB8AC3E}">
        <p14:creationId xmlns:p14="http://schemas.microsoft.com/office/powerpoint/2010/main" val="159083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进程的创建和管理</a:t>
            </a:r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进程运行时的资源使用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内存使用：代码的跳跃执行扩大代码段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内存分配：</a:t>
            </a:r>
            <a:r>
              <a:rPr lang="en-US" altLang="zh-CN" dirty="0">
                <a:ea typeface="宋体" panose="02010600030101010101" pitchFamily="2" charset="-122"/>
              </a:rPr>
              <a:t>malloc</a:t>
            </a:r>
            <a:r>
              <a:rPr lang="zh-CN" altLang="en-US" dirty="0">
                <a:ea typeface="宋体" panose="02010600030101010101" pitchFamily="2" charset="-122"/>
              </a:rPr>
              <a:t>库函数用于向数据内存申请扩大数据段，栈的使用等，使进程占据的物理页框越来越多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文件使用：借助文件系统打开文件；文件映射至内存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IO</a:t>
            </a:r>
            <a:r>
              <a:rPr lang="zh-CN" altLang="en-US" dirty="0">
                <a:ea typeface="宋体" panose="02010600030101010101" pitchFamily="2" charset="-122"/>
              </a:rPr>
              <a:t>使用：归入文件管理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当前目录、父子进程、线程等信息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进程间通信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信号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管道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消息队列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共享内存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1536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9D210C-9A2A-44E3-BDB5-2224AC5C1721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8335668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内存申请和内存释放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new </a:t>
            </a:r>
            <a:r>
              <a:rPr lang="zh-CN" altLang="en-US" dirty="0"/>
              <a:t>和 </a:t>
            </a:r>
            <a:r>
              <a:rPr lang="en-US" altLang="zh-CN" dirty="0"/>
              <a:t>delete</a:t>
            </a:r>
            <a:r>
              <a:rPr lang="zh-CN" altLang="en-US" dirty="0"/>
              <a:t>的时候发生了什么？</a:t>
            </a:r>
            <a:endParaRPr lang="en-US" altLang="zh-CN" dirty="0"/>
          </a:p>
          <a:p>
            <a:r>
              <a:rPr lang="en-US" altLang="zh-CN" dirty="0"/>
              <a:t>new </a:t>
            </a:r>
            <a:r>
              <a:rPr lang="zh-CN" altLang="en-US" dirty="0"/>
              <a:t>或者 </a:t>
            </a:r>
            <a:r>
              <a:rPr lang="en-US" altLang="zh-CN" dirty="0" err="1"/>
              <a:t>malloc</a:t>
            </a:r>
            <a:r>
              <a:rPr lang="zh-CN" altLang="en-US" dirty="0"/>
              <a:t>用于从系统中获取一片“合法可用”的虚拟内存</a:t>
            </a:r>
            <a:endParaRPr lang="en-US" altLang="zh-CN" dirty="0"/>
          </a:p>
          <a:p>
            <a:r>
              <a:rPr lang="en-US" altLang="zh-CN" dirty="0"/>
              <a:t>delete </a:t>
            </a:r>
            <a:r>
              <a:rPr lang="zh-CN" altLang="en-US" dirty="0"/>
              <a:t>或者 </a:t>
            </a:r>
            <a:r>
              <a:rPr lang="en-US" altLang="zh-CN" dirty="0"/>
              <a:t>free </a:t>
            </a:r>
            <a:r>
              <a:rPr lang="zh-CN" altLang="en-US" dirty="0"/>
              <a:t>用于告诉系统某一个对象或者区域不再需要了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76</a:t>
            </a:fld>
            <a:endParaRPr lang="en-US" altLang="ko-KR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559765"/>
            <a:ext cx="5593715" cy="310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7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一个变量的生命周期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77</a:t>
            </a:fld>
            <a:endParaRPr lang="en-US" altLang="ko-KR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8253227" cy="404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793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一个页面的生命周期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550" y="2118517"/>
            <a:ext cx="8064500" cy="3516316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78</a:t>
            </a:fld>
            <a:endParaRPr lang="en-US" altLang="ko-KR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00" y="2294203"/>
            <a:ext cx="7916288" cy="328633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99592" y="5651742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Maas, Martin, et al. "Learning-based Memory Allocation for C++ Server Workloads." 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ASPLOS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. 2020.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86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F0B9E-B7AE-490E-8A01-B32309907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37B499-0452-4CB7-9B20-AA3147F42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获取申请位置的代码和释放位置的代码</a:t>
            </a:r>
            <a:endParaRPr lang="en-US" altLang="zh-CN" dirty="0"/>
          </a:p>
          <a:p>
            <a:r>
              <a:rPr lang="zh-CN" altLang="en-US" dirty="0"/>
              <a:t>获取运行时动态对象的生存期</a:t>
            </a:r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/>
              <a:t>LSTM</a:t>
            </a:r>
            <a:r>
              <a:rPr lang="zh-CN" altLang="en-US" dirty="0"/>
              <a:t>学到代码位置特征预测对象的生命期</a:t>
            </a:r>
            <a:endParaRPr lang="en-US" altLang="zh-CN" dirty="0"/>
          </a:p>
          <a:p>
            <a:pPr lvl="1"/>
            <a:r>
              <a:rPr lang="zh-CN" altLang="en-US" dirty="0"/>
              <a:t>输入：调用</a:t>
            </a:r>
            <a:r>
              <a:rPr lang="en-US" altLang="zh-CN" dirty="0"/>
              <a:t>new</a:t>
            </a:r>
            <a:r>
              <a:rPr lang="zh-CN" altLang="en-US" dirty="0"/>
              <a:t>的时候的前后文等</a:t>
            </a:r>
            <a:endParaRPr lang="en-US" altLang="zh-CN" dirty="0"/>
          </a:p>
          <a:p>
            <a:pPr lvl="1"/>
            <a:r>
              <a:rPr lang="zh-CN" altLang="en-US" dirty="0"/>
              <a:t>输出：这个对象存活多久</a:t>
            </a:r>
            <a:endParaRPr lang="en-US" altLang="zh-CN" dirty="0"/>
          </a:p>
          <a:p>
            <a:r>
              <a:rPr lang="zh-CN" altLang="en-US" dirty="0"/>
              <a:t>将生命期相近的对象放到同一个页中</a:t>
            </a:r>
            <a:endParaRPr lang="en-US" altLang="zh-CN" dirty="0"/>
          </a:p>
          <a:p>
            <a:r>
              <a:rPr lang="zh-CN" altLang="en-US" dirty="0"/>
              <a:t>思考：增加</a:t>
            </a:r>
            <a:r>
              <a:rPr lang="en-US" altLang="zh-CN" dirty="0"/>
              <a:t>OS</a:t>
            </a:r>
            <a:r>
              <a:rPr lang="zh-CN" altLang="en-US" dirty="0"/>
              <a:t>从用户空间回收页面的机会，是对的吗？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D91ABD-88BE-4A4D-B6E5-0BD1D8F07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A633CE-4659-495C-81DE-3A60CA5B6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C83934-0EF1-486A-ACB7-4995CA663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79</a:t>
            </a:fld>
            <a:endParaRPr lang="en-US" altLang="ko-KR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B55BBF-F719-4087-93BD-FE0AC9FC8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4953207"/>
            <a:ext cx="3816424" cy="158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2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BIOS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BIOS</a:t>
            </a:r>
            <a:r>
              <a:rPr lang="zh-CN" altLang="en-US" dirty="0"/>
              <a:t>在系统中的作用地位是什么</a:t>
            </a:r>
            <a:endParaRPr lang="en-US" altLang="zh-CN" dirty="0"/>
          </a:p>
          <a:p>
            <a:pPr lvl="1"/>
            <a:r>
              <a:rPr lang="zh-CN" altLang="en-US" dirty="0"/>
              <a:t>在系统开机后，</a:t>
            </a:r>
            <a:r>
              <a:rPr lang="en-US" altLang="zh-CN" dirty="0"/>
              <a:t>BIOS</a:t>
            </a:r>
            <a:r>
              <a:rPr lang="zh-CN" altLang="en-US" dirty="0"/>
              <a:t>会出现在计算机的一段特定的物理地址空间中（</a:t>
            </a:r>
            <a:r>
              <a:rPr lang="en-US" altLang="zh-CN" dirty="0"/>
              <a:t>ROM</a:t>
            </a:r>
            <a:r>
              <a:rPr lang="zh-CN" altLang="en-US" dirty="0"/>
              <a:t>占据特定的物理地址空间）</a:t>
            </a:r>
            <a:endParaRPr lang="en-US" altLang="zh-CN" dirty="0"/>
          </a:p>
          <a:p>
            <a:pPr lvl="1"/>
            <a:r>
              <a:rPr lang="en-US" altLang="zh-CN" dirty="0"/>
              <a:t>BIOS</a:t>
            </a:r>
            <a:r>
              <a:rPr lang="zh-CN" altLang="en-US" dirty="0"/>
              <a:t>是开机执行的第一段代码</a:t>
            </a:r>
            <a:endParaRPr lang="en-US" altLang="zh-CN" dirty="0"/>
          </a:p>
          <a:p>
            <a:pPr lvl="1"/>
            <a:r>
              <a:rPr lang="zh-CN" altLang="en-US" dirty="0"/>
              <a:t>在微软系的</a:t>
            </a:r>
            <a:r>
              <a:rPr lang="en-US" altLang="zh-CN" dirty="0"/>
              <a:t>OS</a:t>
            </a:r>
            <a:r>
              <a:rPr lang="zh-CN" altLang="en-US" dirty="0"/>
              <a:t>中，</a:t>
            </a:r>
            <a:r>
              <a:rPr lang="en-US" altLang="zh-CN" dirty="0"/>
              <a:t>BIOS</a:t>
            </a:r>
            <a:r>
              <a:rPr lang="zh-CN" altLang="en-US" dirty="0"/>
              <a:t>会</a:t>
            </a:r>
            <a:r>
              <a:rPr lang="zh-CN" altLang="en-US" dirty="0">
                <a:solidFill>
                  <a:srgbClr val="FF0000"/>
                </a:solidFill>
              </a:rPr>
              <a:t>常驻</a:t>
            </a:r>
            <a:r>
              <a:rPr lang="zh-CN" altLang="en-US" dirty="0"/>
              <a:t>在内存中，并为</a:t>
            </a:r>
            <a:r>
              <a:rPr lang="en-US" altLang="zh-CN" dirty="0"/>
              <a:t>OS</a:t>
            </a:r>
            <a:r>
              <a:rPr lang="zh-CN" altLang="en-US" dirty="0"/>
              <a:t>提供硬件访问的服务</a:t>
            </a:r>
            <a:endParaRPr lang="en-US" altLang="zh-CN" dirty="0"/>
          </a:p>
          <a:p>
            <a:pPr lvl="1"/>
            <a:r>
              <a:rPr lang="zh-CN" altLang="en-US" dirty="0"/>
              <a:t>呼叫</a:t>
            </a:r>
            <a:r>
              <a:rPr lang="en-US" altLang="zh-CN" dirty="0"/>
              <a:t>BIOS</a:t>
            </a:r>
            <a:r>
              <a:rPr lang="zh-CN" altLang="en-US" dirty="0"/>
              <a:t>的方式是中断调用</a:t>
            </a:r>
            <a:endParaRPr lang="en-US" altLang="zh-CN" dirty="0"/>
          </a:p>
          <a:p>
            <a:pPr lvl="1"/>
            <a:r>
              <a:rPr lang="en-US" altLang="zh-CN" dirty="0"/>
              <a:t>INT 15H</a:t>
            </a:r>
            <a:r>
              <a:rPr lang="zh-CN" altLang="en-US" dirty="0"/>
              <a:t>的作用是探测内存</a:t>
            </a:r>
            <a:endParaRPr lang="en-US" altLang="zh-CN" dirty="0"/>
          </a:p>
          <a:p>
            <a:pPr lvl="1"/>
            <a:r>
              <a:rPr lang="zh-CN" altLang="en-US" dirty="0"/>
              <a:t>也可以通过写入</a:t>
            </a:r>
            <a:r>
              <a:rPr lang="en-US" altLang="zh-CN" dirty="0"/>
              <a:t>0x55,0xAA</a:t>
            </a:r>
            <a:r>
              <a:rPr lang="zh-CN" altLang="en-US" dirty="0"/>
              <a:t>来检测</a:t>
            </a:r>
            <a:endParaRPr lang="en-US" altLang="zh-CN" dirty="0"/>
          </a:p>
          <a:p>
            <a:pPr lvl="1"/>
            <a:r>
              <a:rPr lang="en-US" altLang="zh-CN" dirty="0"/>
              <a:t>Linux</a:t>
            </a:r>
            <a:r>
              <a:rPr lang="zh-CN" altLang="en-US" dirty="0"/>
              <a:t>和现代</a:t>
            </a:r>
            <a:r>
              <a:rPr lang="en-US" altLang="zh-CN" dirty="0"/>
              <a:t>OS</a:t>
            </a:r>
            <a:r>
              <a:rPr lang="zh-CN" altLang="en-US" dirty="0"/>
              <a:t>都抛弃了</a:t>
            </a:r>
            <a:r>
              <a:rPr lang="en-US" altLang="zh-CN" dirty="0"/>
              <a:t>BIOS</a:t>
            </a:r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574" y="2803"/>
            <a:ext cx="3709346" cy="18591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43608" y="5852676"/>
            <a:ext cx="5263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https://www.jianshu.com/p/703402070090</a:t>
            </a:r>
          </a:p>
        </p:txBody>
      </p:sp>
      <p:sp>
        <p:nvSpPr>
          <p:cNvPr id="6" name="矩形 5"/>
          <p:cNvSpPr/>
          <p:nvPr/>
        </p:nvSpPr>
        <p:spPr>
          <a:xfrm>
            <a:off x="1043608" y="6174623"/>
            <a:ext cx="64253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https://docs.huihoo.com/gnu_linux/own_os/booting-memory_check_6.htm</a:t>
            </a:r>
          </a:p>
        </p:txBody>
      </p:sp>
    </p:spTree>
    <p:extLst>
      <p:ext uri="{BB962C8B-B14F-4D97-AF65-F5344CB8AC3E}">
        <p14:creationId xmlns:p14="http://schemas.microsoft.com/office/powerpoint/2010/main" val="354813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进程的资源如何回收</a:t>
            </a:r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如何回收进程占据的资源？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主动回收：</a:t>
            </a:r>
            <a:r>
              <a:rPr lang="en-US" altLang="zh-CN" dirty="0">
                <a:ea typeface="宋体" panose="02010600030101010101" pitchFamily="2" charset="-122"/>
              </a:rPr>
              <a:t>free, </a:t>
            </a:r>
            <a:r>
              <a:rPr lang="en-US" altLang="zh-CN" dirty="0" err="1">
                <a:ea typeface="宋体" panose="02010600030101010101" pitchFamily="2" charset="-122"/>
              </a:rPr>
              <a:t>fclose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系统中的服务线程定期回收物理内存，填充</a:t>
            </a:r>
            <a:r>
              <a:rPr lang="en-US" altLang="zh-CN" dirty="0" err="1">
                <a:ea typeface="宋体" panose="02010600030101010101" pitchFamily="2" charset="-122"/>
              </a:rPr>
              <a:t>free_list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进程退出时回收：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父进程收到子进程的退出信号，并回收资源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按照</a:t>
            </a:r>
            <a:r>
              <a:rPr lang="en-US" altLang="zh-CN" dirty="0">
                <a:ea typeface="宋体" panose="02010600030101010101" pitchFamily="2" charset="-122"/>
              </a:rPr>
              <a:t>PCB</a:t>
            </a:r>
            <a:r>
              <a:rPr lang="zh-CN" altLang="en-US" dirty="0">
                <a:ea typeface="宋体" panose="02010600030101010101" pitchFamily="2" charset="-122"/>
              </a:rPr>
              <a:t>中的信息，关闭文件，回收物理页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孤儿进程：由</a:t>
            </a:r>
            <a:r>
              <a:rPr lang="en-US" altLang="zh-CN" dirty="0" err="1">
                <a:ea typeface="宋体" panose="02010600030101010101" pitchFamily="2" charset="-122"/>
              </a:rPr>
              <a:t>Init</a:t>
            </a:r>
            <a:r>
              <a:rPr lang="zh-CN" altLang="en-US" dirty="0">
                <a:ea typeface="宋体" panose="02010600030101010101" pitchFamily="2" charset="-122"/>
              </a:rPr>
              <a:t>接管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父进程回收子进程资源的方法，是为了编程简便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2151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FE2506A-61A5-4FD9-896A-E985D272C5BB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3184"/>
            <a:ext cx="711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椭圆 2"/>
          <p:cNvSpPr>
            <a:spLocks noChangeArrowheads="1"/>
          </p:cNvSpPr>
          <p:nvPr/>
        </p:nvSpPr>
        <p:spPr bwMode="auto">
          <a:xfrm>
            <a:off x="1116013" y="5300663"/>
            <a:ext cx="3267075" cy="50482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15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  <p:bldP spid="3" grpId="0" animBg="1"/>
      <p:bldP spid="3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081DF-5237-B9FB-68F9-1775D2E3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文件系统有这么“不堪”吗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C83DB0-7CBD-251D-73C3-A1CF9D084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文件读写时发生了什么？</a:t>
            </a:r>
            <a:endParaRPr lang="en-US" altLang="zh-CN" dirty="0"/>
          </a:p>
          <a:p>
            <a:r>
              <a:rPr lang="zh-CN" altLang="en-US"/>
              <a:t>为什么文件系统这么容易坏？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F927DB-4FAC-F7AE-AD88-10E21821E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BA6B13-2FA9-2C0F-DE00-FDCE7C46B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403BD8-79A7-7A9E-807C-2D250CEE4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81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692788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ea typeface="宋体" panose="02010600030101010101" pitchFamily="2" charset="-122"/>
              </a:rPr>
              <a:t>文件写入（修改）时发生了什么？</a:t>
            </a:r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在内存中创建一个空的</a:t>
            </a:r>
            <a:r>
              <a:rPr lang="en-US" altLang="zh-CN" dirty="0">
                <a:ea typeface="宋体" panose="02010600030101010101" pitchFamily="2" charset="-122"/>
              </a:rPr>
              <a:t>B+</a:t>
            </a:r>
            <a:r>
              <a:rPr lang="zh-CN" altLang="en-US" dirty="0">
                <a:ea typeface="宋体" panose="02010600030101010101" pitchFamily="2" charset="-122"/>
              </a:rPr>
              <a:t>树索引节点或者链表节点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如果存在，在文件系统中找到对应的节点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修改文件夹对应的数据节点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这里记录着文件大小，修改时间等元数据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在内存中创建对应的数据节点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建立数据节点和索引结点的对应关系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写调用返回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系统在合适的时机写回</a:t>
            </a:r>
            <a:endParaRPr lang="en-US" altLang="zh-CN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2560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D6FE792-D92D-4D68-BDF4-BC54757012C2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latin typeface="Helvetica"/>
                <a:cs typeface="Helvetica"/>
              </a:rPr>
              <a:t>Split-Level I/O Scheduling: </a:t>
            </a:r>
            <a:br>
              <a:rPr lang="en-US" dirty="0">
                <a:latin typeface="Helvetica"/>
                <a:cs typeface="Helvetica"/>
              </a:rPr>
            </a:br>
            <a:r>
              <a:rPr lang="en-US" dirty="0">
                <a:latin typeface="Helvetica"/>
                <a:cs typeface="Helvetica"/>
              </a:rPr>
              <a:t>Multi-Layer Hooks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ECA0C1D1-E626-445B-82CC-68356C1CD28A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algn="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83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grpSp>
        <p:nvGrpSpPr>
          <p:cNvPr id="26628" name="Group 8"/>
          <p:cNvGrpSpPr>
            <a:grpSpLocks/>
          </p:cNvGrpSpPr>
          <p:nvPr/>
        </p:nvGrpSpPr>
        <p:grpSpPr bwMode="auto">
          <a:xfrm>
            <a:off x="1738313" y="1474788"/>
            <a:ext cx="4872037" cy="3943350"/>
            <a:chOff x="1383625" y="1446985"/>
            <a:chExt cx="5604708" cy="4980535"/>
          </a:xfrm>
        </p:grpSpPr>
        <p:grpSp>
          <p:nvGrpSpPr>
            <p:cNvPr id="26630" name="Group 131"/>
            <p:cNvGrpSpPr>
              <a:grpSpLocks/>
            </p:cNvGrpSpPr>
            <p:nvPr/>
          </p:nvGrpSpPr>
          <p:grpSpPr bwMode="auto">
            <a:xfrm>
              <a:off x="1383625" y="2398075"/>
              <a:ext cx="5538675" cy="506364"/>
              <a:chOff x="1369609" y="2658607"/>
              <a:chExt cx="3131712" cy="423196"/>
            </a:xfrm>
          </p:grpSpPr>
          <p:sp>
            <p:nvSpPr>
              <p:cNvPr id="133" name="Rectangle 132"/>
              <p:cNvSpPr/>
              <p:nvPr/>
            </p:nvSpPr>
            <p:spPr>
              <a:xfrm>
                <a:off x="1377870" y="2658023"/>
                <a:ext cx="3123614" cy="423958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1369609" y="2699916"/>
                <a:ext cx="1289717" cy="3083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Page Cache</a:t>
                </a:r>
              </a:p>
            </p:txBody>
          </p:sp>
        </p:grpSp>
        <p:sp>
          <p:nvSpPr>
            <p:cNvPr id="135" name="Rounded Rectangle 134"/>
            <p:cNvSpPr/>
            <p:nvPr/>
          </p:nvSpPr>
          <p:spPr>
            <a:xfrm>
              <a:off x="3653632" y="2501639"/>
              <a:ext cx="418208" cy="298751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26632" name="Group 135"/>
            <p:cNvGrpSpPr>
              <a:grpSpLocks/>
            </p:cNvGrpSpPr>
            <p:nvPr/>
          </p:nvGrpSpPr>
          <p:grpSpPr bwMode="auto">
            <a:xfrm>
              <a:off x="3653801" y="1456448"/>
              <a:ext cx="1107991" cy="460428"/>
              <a:chOff x="1324688" y="2423945"/>
              <a:chExt cx="3176633" cy="1057622"/>
            </a:xfrm>
          </p:grpSpPr>
          <p:sp>
            <p:nvSpPr>
              <p:cNvPr id="137" name="Rectangle 136"/>
              <p:cNvSpPr/>
              <p:nvPr/>
            </p:nvSpPr>
            <p:spPr>
              <a:xfrm>
                <a:off x="1376562" y="2660127"/>
                <a:ext cx="3125802" cy="81981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1324203" y="2425236"/>
                <a:ext cx="3125802" cy="6079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App</a:t>
                </a:r>
              </a:p>
            </p:txBody>
          </p:sp>
        </p:grpSp>
        <p:grpSp>
          <p:nvGrpSpPr>
            <p:cNvPr id="26633" name="Group 138"/>
            <p:cNvGrpSpPr>
              <a:grpSpLocks/>
            </p:cNvGrpSpPr>
            <p:nvPr/>
          </p:nvGrpSpPr>
          <p:grpSpPr bwMode="auto">
            <a:xfrm>
              <a:off x="5583553" y="1465913"/>
              <a:ext cx="1107991" cy="471570"/>
              <a:chOff x="1324688" y="2398353"/>
              <a:chExt cx="3176633" cy="1083214"/>
            </a:xfrm>
          </p:grpSpPr>
          <p:sp>
            <p:nvSpPr>
              <p:cNvPr id="140" name="Rectangle 139"/>
              <p:cNvSpPr/>
              <p:nvPr/>
            </p:nvSpPr>
            <p:spPr>
              <a:xfrm>
                <a:off x="1378214" y="2658849"/>
                <a:ext cx="3120564" cy="82441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1325856" y="2396325"/>
                <a:ext cx="3120564" cy="6079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App</a:t>
                </a:r>
              </a:p>
            </p:txBody>
          </p:sp>
        </p:grpSp>
        <p:grpSp>
          <p:nvGrpSpPr>
            <p:cNvPr id="26634" name="Group 141"/>
            <p:cNvGrpSpPr>
              <a:grpSpLocks/>
            </p:cNvGrpSpPr>
            <p:nvPr/>
          </p:nvGrpSpPr>
          <p:grpSpPr bwMode="auto">
            <a:xfrm>
              <a:off x="1677192" y="1446985"/>
              <a:ext cx="1107991" cy="469888"/>
              <a:chOff x="1324688" y="2402213"/>
              <a:chExt cx="3176633" cy="1079354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1378353" y="2660131"/>
                <a:ext cx="3120564" cy="819811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1325994" y="2402213"/>
                <a:ext cx="3120564" cy="6079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App</a:t>
                </a:r>
              </a:p>
            </p:txBody>
          </p:sp>
        </p:grpSp>
        <p:grpSp>
          <p:nvGrpSpPr>
            <p:cNvPr id="26635" name="Group 144"/>
            <p:cNvGrpSpPr>
              <a:grpSpLocks/>
            </p:cNvGrpSpPr>
            <p:nvPr/>
          </p:nvGrpSpPr>
          <p:grpSpPr bwMode="auto">
            <a:xfrm>
              <a:off x="1397691" y="1916878"/>
              <a:ext cx="842718" cy="481195"/>
              <a:chOff x="1377561" y="2305802"/>
              <a:chExt cx="842718" cy="514089"/>
            </a:xfrm>
          </p:grpSpPr>
          <p:sp>
            <p:nvSpPr>
              <p:cNvPr id="146" name="TextBox 145"/>
              <p:cNvSpPr txBox="1"/>
              <p:nvPr/>
            </p:nvSpPr>
            <p:spPr>
              <a:xfrm>
                <a:off x="1378105" y="2369304"/>
                <a:ext cx="841893" cy="441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Calibri"/>
                    <a:ea typeface="+mn-ea"/>
                  </a:rPr>
                  <a:t>read()</a:t>
                </a:r>
              </a:p>
            </p:txBody>
          </p:sp>
          <p:cxnSp>
            <p:nvCxnSpPr>
              <p:cNvPr id="147" name="Straight Connector 146"/>
              <p:cNvCxnSpPr>
                <a:stCxn id="143" idx="2"/>
              </p:cNvCxnSpPr>
              <p:nvPr/>
            </p:nvCxnSpPr>
            <p:spPr>
              <a:xfrm>
                <a:off x="2219998" y="2305041"/>
                <a:ext cx="0" cy="514107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36" name="Group 147"/>
            <p:cNvGrpSpPr>
              <a:grpSpLocks/>
            </p:cNvGrpSpPr>
            <p:nvPr/>
          </p:nvGrpSpPr>
          <p:grpSpPr bwMode="auto">
            <a:xfrm>
              <a:off x="3321419" y="1916878"/>
              <a:ext cx="946848" cy="481195"/>
              <a:chOff x="1315671" y="2305802"/>
              <a:chExt cx="946848" cy="514089"/>
            </a:xfrm>
          </p:grpSpPr>
          <p:sp>
            <p:nvSpPr>
              <p:cNvPr id="149" name="TextBox 148"/>
              <p:cNvSpPr txBox="1"/>
              <p:nvPr/>
            </p:nvSpPr>
            <p:spPr>
              <a:xfrm>
                <a:off x="1315510" y="2369304"/>
                <a:ext cx="947815" cy="441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>
                    <a:solidFill>
                      <a:srgbClr val="FF0000"/>
                    </a:solidFill>
                    <a:latin typeface="Calibri"/>
                    <a:ea typeface="+mn-ea"/>
                  </a:rPr>
                  <a:t>write()</a:t>
                </a:r>
              </a:p>
            </p:txBody>
          </p:sp>
          <p:cxnSp>
            <p:nvCxnSpPr>
              <p:cNvPr id="150" name="Straight Connector 149"/>
              <p:cNvCxnSpPr/>
              <p:nvPr/>
            </p:nvCxnSpPr>
            <p:spPr>
              <a:xfrm>
                <a:off x="2221321" y="2305041"/>
                <a:ext cx="0" cy="514107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37" name="Group 150"/>
            <p:cNvGrpSpPr>
              <a:grpSpLocks/>
            </p:cNvGrpSpPr>
            <p:nvPr/>
          </p:nvGrpSpPr>
          <p:grpSpPr bwMode="auto">
            <a:xfrm>
              <a:off x="5462439" y="1937483"/>
              <a:ext cx="848074" cy="1578789"/>
              <a:chOff x="1516689" y="2305802"/>
              <a:chExt cx="848074" cy="1686713"/>
            </a:xfrm>
          </p:grpSpPr>
          <p:sp>
            <p:nvSpPr>
              <p:cNvPr id="152" name="TextBox 151"/>
              <p:cNvSpPr txBox="1"/>
              <p:nvPr/>
            </p:nvSpPr>
            <p:spPr>
              <a:xfrm>
                <a:off x="1515853" y="2349432"/>
                <a:ext cx="849199" cy="3620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>
                    <a:solidFill>
                      <a:srgbClr val="FF0000"/>
                    </a:solidFill>
                    <a:latin typeface="Calibri"/>
                    <a:ea typeface="+mn-ea"/>
                  </a:rPr>
                  <a:t>fsync()</a:t>
                </a:r>
              </a:p>
            </p:txBody>
          </p:sp>
          <p:cxnSp>
            <p:nvCxnSpPr>
              <p:cNvPr id="153" name="Straight Connector 152"/>
              <p:cNvCxnSpPr/>
              <p:nvPr/>
            </p:nvCxnSpPr>
            <p:spPr>
              <a:xfrm>
                <a:off x="2220779" y="2306590"/>
                <a:ext cx="0" cy="1685840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38" name="Group 153"/>
            <p:cNvGrpSpPr>
              <a:grpSpLocks/>
            </p:cNvGrpSpPr>
            <p:nvPr/>
          </p:nvGrpSpPr>
          <p:grpSpPr bwMode="auto">
            <a:xfrm>
              <a:off x="1383625" y="3514549"/>
              <a:ext cx="5590643" cy="467238"/>
              <a:chOff x="1397692" y="3985964"/>
              <a:chExt cx="5616411" cy="586036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397692" y="3985509"/>
                <a:ext cx="5615863" cy="585958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1397692" y="3985509"/>
                <a:ext cx="5615863" cy="36968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  <a:ea typeface="+mn-ea"/>
                  </a:rPr>
                  <a:t>File System</a:t>
                </a:r>
              </a:p>
            </p:txBody>
          </p:sp>
        </p:grpSp>
        <p:grpSp>
          <p:nvGrpSpPr>
            <p:cNvPr id="26639" name="Group 156"/>
            <p:cNvGrpSpPr>
              <a:grpSpLocks/>
            </p:cNvGrpSpPr>
            <p:nvPr/>
          </p:nvGrpSpPr>
          <p:grpSpPr bwMode="auto">
            <a:xfrm>
              <a:off x="2964884" y="2917246"/>
              <a:ext cx="1397365" cy="599025"/>
              <a:chOff x="2594903" y="3490582"/>
              <a:chExt cx="1397365" cy="599025"/>
            </a:xfrm>
          </p:grpSpPr>
          <p:sp>
            <p:nvSpPr>
              <p:cNvPr id="158" name="TextBox 157"/>
              <p:cNvSpPr txBox="1"/>
              <p:nvPr/>
            </p:nvSpPr>
            <p:spPr>
              <a:xfrm>
                <a:off x="2606119" y="3630372"/>
                <a:ext cx="1386110" cy="4130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Calibri"/>
                    <a:ea typeface="+mn-ea"/>
                  </a:rPr>
                  <a:t>write-back</a:t>
                </a:r>
              </a:p>
            </p:txBody>
          </p:sp>
          <p:cxnSp>
            <p:nvCxnSpPr>
              <p:cNvPr id="159" name="Straight Connector 158"/>
              <p:cNvCxnSpPr/>
              <p:nvPr/>
            </p:nvCxnSpPr>
            <p:spPr>
              <a:xfrm>
                <a:off x="2595162" y="3490019"/>
                <a:ext cx="10957" cy="59951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0" name="Rectangle 159"/>
            <p:cNvSpPr/>
            <p:nvPr/>
          </p:nvSpPr>
          <p:spPr>
            <a:xfrm>
              <a:off x="1398235" y="4538766"/>
              <a:ext cx="5590098" cy="46717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438412" y="4582877"/>
              <a:ext cx="2609686" cy="36892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  <a:ea typeface="+mn-ea"/>
                </a:rPr>
                <a:t>Block-Level Queues </a:t>
              </a:r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343948" y="2501639"/>
              <a:ext cx="418208" cy="298751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988609" y="2501639"/>
              <a:ext cx="418207" cy="298751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5711797" y="2501639"/>
              <a:ext cx="418207" cy="298751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26645" name="Group 164"/>
            <p:cNvGrpSpPr>
              <a:grpSpLocks/>
            </p:cNvGrpSpPr>
            <p:nvPr/>
          </p:nvGrpSpPr>
          <p:grpSpPr bwMode="auto">
            <a:xfrm>
              <a:off x="4187782" y="3976458"/>
              <a:ext cx="1087957" cy="561839"/>
              <a:chOff x="2590624" y="3527768"/>
              <a:chExt cx="1087957" cy="561839"/>
            </a:xfrm>
          </p:grpSpPr>
          <p:sp>
            <p:nvSpPr>
              <p:cNvPr id="166" name="TextBox 165"/>
              <p:cNvSpPr txBox="1"/>
              <p:nvPr/>
            </p:nvSpPr>
            <p:spPr>
              <a:xfrm>
                <a:off x="2604343" y="3630920"/>
                <a:ext cx="1073825" cy="3388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 err="1">
                    <a:solidFill>
                      <a:srgbClr val="FF0000"/>
                    </a:solidFill>
                    <a:latin typeface="Calibri"/>
                    <a:ea typeface="+mn-ea"/>
                  </a:rPr>
                  <a:t>add_req</a:t>
                </a:r>
                <a:endParaRPr lang="en-US" sz="1600" dirty="0">
                  <a:solidFill>
                    <a:srgbClr val="FF0000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167" name="Straight Connector 166"/>
              <p:cNvCxnSpPr/>
              <p:nvPr/>
            </p:nvCxnSpPr>
            <p:spPr>
              <a:xfrm>
                <a:off x="2589734" y="3528663"/>
                <a:ext cx="14610" cy="561413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46" name="Group 167"/>
            <p:cNvGrpSpPr>
              <a:grpSpLocks/>
            </p:cNvGrpSpPr>
            <p:nvPr/>
          </p:nvGrpSpPr>
          <p:grpSpPr bwMode="auto">
            <a:xfrm>
              <a:off x="4168334" y="4647159"/>
              <a:ext cx="779295" cy="304800"/>
              <a:chOff x="4134897" y="4582627"/>
              <a:chExt cx="779295" cy="304800"/>
            </a:xfrm>
          </p:grpSpPr>
          <p:sp>
            <p:nvSpPr>
              <p:cNvPr id="169" name="Rounded Rectangle 168"/>
              <p:cNvSpPr/>
              <p:nvPr/>
            </p:nvSpPr>
            <p:spPr>
              <a:xfrm>
                <a:off x="4135193" y="4582507"/>
                <a:ext cx="418208" cy="198499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0" name="Rounded Rectangle 169"/>
              <p:cNvSpPr/>
              <p:nvPr/>
            </p:nvSpPr>
            <p:spPr>
              <a:xfrm>
                <a:off x="4288596" y="4634638"/>
                <a:ext cx="418208" cy="200505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1" name="Rounded Rectangle 170"/>
              <p:cNvSpPr/>
              <p:nvPr/>
            </p:nvSpPr>
            <p:spPr>
              <a:xfrm>
                <a:off x="4496787" y="4688774"/>
                <a:ext cx="418208" cy="198500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26647" name="Group 171"/>
            <p:cNvGrpSpPr>
              <a:grpSpLocks/>
            </p:cNvGrpSpPr>
            <p:nvPr/>
          </p:nvGrpSpPr>
          <p:grpSpPr bwMode="auto">
            <a:xfrm>
              <a:off x="5560269" y="4647159"/>
              <a:ext cx="779295" cy="304800"/>
              <a:chOff x="4134897" y="4582627"/>
              <a:chExt cx="779295" cy="304800"/>
            </a:xfrm>
          </p:grpSpPr>
          <p:sp>
            <p:nvSpPr>
              <p:cNvPr id="173" name="Rounded Rectangle 172"/>
              <p:cNvSpPr/>
              <p:nvPr/>
            </p:nvSpPr>
            <p:spPr>
              <a:xfrm>
                <a:off x="4134846" y="4582507"/>
                <a:ext cx="418208" cy="198499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4" name="Rounded Rectangle 173"/>
              <p:cNvSpPr/>
              <p:nvPr/>
            </p:nvSpPr>
            <p:spPr>
              <a:xfrm>
                <a:off x="4288250" y="4634638"/>
                <a:ext cx="418208" cy="200505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5" name="Rounded Rectangle 174"/>
              <p:cNvSpPr/>
              <p:nvPr/>
            </p:nvSpPr>
            <p:spPr>
              <a:xfrm>
                <a:off x="4496441" y="4688774"/>
                <a:ext cx="418208" cy="198500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76" name="Can 175"/>
            <p:cNvSpPr/>
            <p:nvPr/>
          </p:nvSpPr>
          <p:spPr>
            <a:xfrm>
              <a:off x="1790874" y="5605451"/>
              <a:ext cx="1037300" cy="822069"/>
            </a:xfrm>
            <a:prstGeom prst="ca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7" name="Can 176"/>
            <p:cNvSpPr/>
            <p:nvPr/>
          </p:nvSpPr>
          <p:spPr>
            <a:xfrm>
              <a:off x="3746770" y="5605451"/>
              <a:ext cx="1037300" cy="822069"/>
            </a:xfrm>
            <a:prstGeom prst="ca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8" name="Can 177"/>
            <p:cNvSpPr/>
            <p:nvPr/>
          </p:nvSpPr>
          <p:spPr>
            <a:xfrm>
              <a:off x="5624138" y="5605451"/>
              <a:ext cx="1037300" cy="822069"/>
            </a:xfrm>
            <a:prstGeom prst="ca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26651" name="Group 178"/>
            <p:cNvGrpSpPr>
              <a:grpSpLocks/>
            </p:cNvGrpSpPr>
            <p:nvPr/>
          </p:nvGrpSpPr>
          <p:grpSpPr bwMode="auto">
            <a:xfrm>
              <a:off x="2532785" y="5005535"/>
              <a:ext cx="1551799" cy="599025"/>
              <a:chOff x="1196666" y="3490582"/>
              <a:chExt cx="1551799" cy="599025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1196206" y="3619312"/>
                <a:ext cx="1552298" cy="4130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 err="1">
                    <a:solidFill>
                      <a:srgbClr val="FF0000"/>
                    </a:solidFill>
                    <a:latin typeface="Calibri"/>
                    <a:ea typeface="+mn-ea"/>
                  </a:rPr>
                  <a:t>dispatch_req</a:t>
                </a:r>
                <a:endParaRPr lang="en-US" sz="1600" dirty="0">
                  <a:solidFill>
                    <a:srgbClr val="FF0000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181" name="Straight Connector 180"/>
              <p:cNvCxnSpPr/>
              <p:nvPr/>
            </p:nvCxnSpPr>
            <p:spPr>
              <a:xfrm>
                <a:off x="2595101" y="3490989"/>
                <a:ext cx="10957" cy="599510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52" name="Group 181"/>
            <p:cNvGrpSpPr>
              <a:grpSpLocks/>
            </p:cNvGrpSpPr>
            <p:nvPr/>
          </p:nvGrpSpPr>
          <p:grpSpPr bwMode="auto">
            <a:xfrm>
              <a:off x="4499967" y="5005535"/>
              <a:ext cx="1630630" cy="599026"/>
              <a:chOff x="2563448" y="3535972"/>
              <a:chExt cx="1230100" cy="599026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2562853" y="3662697"/>
                <a:ext cx="1230248" cy="4130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 err="1">
                    <a:solidFill>
                      <a:srgbClr val="FF0000"/>
                    </a:solidFill>
                    <a:latin typeface="Calibri"/>
                    <a:ea typeface="+mn-ea"/>
                  </a:rPr>
                  <a:t>req_complete</a:t>
                </a:r>
                <a:endParaRPr lang="en-US" sz="1600" dirty="0">
                  <a:solidFill>
                    <a:srgbClr val="FF0000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184" name="Straight Connector 183"/>
              <p:cNvCxnSpPr/>
              <p:nvPr/>
            </p:nvCxnSpPr>
            <p:spPr>
              <a:xfrm flipH="1" flipV="1">
                <a:off x="2584895" y="3536379"/>
                <a:ext cx="0" cy="599510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5" name="TextBox 184"/>
            <p:cNvSpPr txBox="1"/>
            <p:nvPr/>
          </p:nvSpPr>
          <p:spPr>
            <a:xfrm>
              <a:off x="1852966" y="5886157"/>
              <a:ext cx="931379" cy="36892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  <a:ea typeface="+mn-ea"/>
                </a:rPr>
                <a:t>Disk</a:t>
              </a: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5699013" y="5892172"/>
              <a:ext cx="933206" cy="36892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  <a:ea typeface="+mn-ea"/>
                </a:rPr>
                <a:t>SSD</a:t>
              </a:r>
            </a:p>
          </p:txBody>
        </p:sp>
        <p:sp>
          <p:nvSpPr>
            <p:cNvPr id="187" name="Round Diagonal Corner Rectangle 186"/>
            <p:cNvSpPr/>
            <p:nvPr/>
          </p:nvSpPr>
          <p:spPr>
            <a:xfrm>
              <a:off x="3878259" y="5886157"/>
              <a:ext cx="290370" cy="304767"/>
            </a:xfrm>
            <a:prstGeom prst="round2DiagRect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8" name="Round Diagonal Corner Rectangle 187"/>
            <p:cNvSpPr/>
            <p:nvPr/>
          </p:nvSpPr>
          <p:spPr>
            <a:xfrm>
              <a:off x="4296466" y="5892172"/>
              <a:ext cx="290372" cy="304767"/>
            </a:xfrm>
            <a:prstGeom prst="round2DiagRect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9" name="Round Diagonal Corner Rectangle 188"/>
            <p:cNvSpPr/>
            <p:nvPr/>
          </p:nvSpPr>
          <p:spPr>
            <a:xfrm>
              <a:off x="4071840" y="6044556"/>
              <a:ext cx="290370" cy="304767"/>
            </a:xfrm>
            <a:prstGeom prst="round2DiagRect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 flipH="1" flipV="1">
              <a:off x="6340021" y="1968297"/>
              <a:ext cx="0" cy="1515815"/>
            </a:xfrm>
            <a:prstGeom prst="line">
              <a:avLst/>
            </a:prstGeom>
            <a:ln>
              <a:solidFill>
                <a:srgbClr val="FF0000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V="1">
              <a:off x="4362210" y="1916166"/>
              <a:ext cx="0" cy="481211"/>
            </a:xfrm>
            <a:prstGeom prst="line">
              <a:avLst/>
            </a:prstGeom>
            <a:ln>
              <a:solidFill>
                <a:srgbClr val="FF0000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flipV="1">
              <a:off x="2397184" y="1916166"/>
              <a:ext cx="0" cy="481211"/>
            </a:xfrm>
            <a:prstGeom prst="line">
              <a:avLst/>
            </a:prstGeom>
            <a:ln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62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27890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文件删除时发生了什么？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找到对应的</a:t>
            </a:r>
            <a:r>
              <a:rPr lang="en-US" altLang="zh-CN" dirty="0" err="1">
                <a:ea typeface="宋体" panose="02010600030101010101" pitchFamily="2" charset="-122"/>
              </a:rPr>
              <a:t>inode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在内存中把对应的</a:t>
            </a:r>
            <a:r>
              <a:rPr lang="en-US" altLang="zh-CN" dirty="0" err="1">
                <a:ea typeface="宋体" panose="02010600030101010101" pitchFamily="2" charset="-122"/>
              </a:rPr>
              <a:t>inode</a:t>
            </a:r>
            <a:r>
              <a:rPr lang="zh-CN" altLang="en-US" dirty="0">
                <a:ea typeface="宋体" panose="02010600030101010101" pitchFamily="2" charset="-122"/>
              </a:rPr>
              <a:t>删除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在内存中把对应的页面释放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把硬盘中的</a:t>
            </a:r>
            <a:r>
              <a:rPr lang="en-US" altLang="zh-CN" dirty="0" err="1">
                <a:ea typeface="宋体" panose="02010600030101010101" pitchFamily="2" charset="-122"/>
              </a:rPr>
              <a:t>inode</a:t>
            </a:r>
            <a:r>
              <a:rPr lang="zh-CN" altLang="en-US" dirty="0">
                <a:ea typeface="宋体" panose="02010600030101010101" pitchFamily="2" charset="-122"/>
              </a:rPr>
              <a:t>清零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把硬盘中对应的数据块清零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把硬盘中的块记成未使用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把文件夹中的项清除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endParaRPr lang="en-US" altLang="zh-CN" dirty="0">
              <a:ea typeface="宋体" panose="02010600030101010101" pitchFamily="2" charset="-122"/>
            </a:endParaRPr>
          </a:p>
          <a:p>
            <a:pPr lvl="1"/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这个过程太慢了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2867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8DF1292-872B-4F3A-9737-419B6E2226DF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文件删除时发生了什么？</a:t>
            </a:r>
          </a:p>
        </p:txBody>
      </p:sp>
      <p:sp>
        <p:nvSpPr>
          <p:cNvPr id="296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找到对应的</a:t>
            </a:r>
            <a:r>
              <a:rPr lang="en-US" altLang="zh-CN" dirty="0" err="1">
                <a:ea typeface="宋体" panose="02010600030101010101" pitchFamily="2" charset="-122"/>
              </a:rPr>
              <a:t>inode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在内存中把对应的</a:t>
            </a:r>
            <a:r>
              <a:rPr lang="en-US" altLang="zh-CN" dirty="0" err="1">
                <a:ea typeface="宋体" panose="02010600030101010101" pitchFamily="2" charset="-122"/>
              </a:rPr>
              <a:t>inode</a:t>
            </a:r>
            <a:r>
              <a:rPr lang="zh-CN" altLang="en-US" dirty="0">
                <a:ea typeface="宋体" panose="02010600030101010101" pitchFamily="2" charset="-122"/>
              </a:rPr>
              <a:t>删除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在内存中把对应的页面释放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strike="sngStrike" dirty="0">
                <a:solidFill>
                  <a:schemeClr val="accent1">
                    <a:lumMod val="75000"/>
                  </a:schemeClr>
                </a:solidFill>
                <a:ea typeface="宋体" panose="02010600030101010101" pitchFamily="2" charset="-122"/>
              </a:rPr>
              <a:t>把硬盘中的</a:t>
            </a:r>
            <a:r>
              <a:rPr lang="en-US" altLang="zh-CN" strike="sngStrike" dirty="0" err="1">
                <a:solidFill>
                  <a:schemeClr val="accent1">
                    <a:lumMod val="75000"/>
                  </a:schemeClr>
                </a:solidFill>
                <a:ea typeface="宋体" panose="02010600030101010101" pitchFamily="2" charset="-122"/>
              </a:rPr>
              <a:t>inode</a:t>
            </a:r>
            <a:r>
              <a:rPr lang="zh-CN" altLang="en-US" strike="sngStrike" dirty="0">
                <a:solidFill>
                  <a:schemeClr val="accent1">
                    <a:lumMod val="75000"/>
                  </a:schemeClr>
                </a:solidFill>
                <a:ea typeface="宋体" panose="02010600030101010101" pitchFamily="2" charset="-122"/>
              </a:rPr>
              <a:t>清零</a:t>
            </a:r>
            <a:endParaRPr lang="en-US" altLang="zh-CN" strike="sngStrike" dirty="0">
              <a:solidFill>
                <a:schemeClr val="accent1">
                  <a:lumMod val="75000"/>
                </a:schemeClr>
              </a:solidFill>
              <a:ea typeface="宋体" panose="02010600030101010101" pitchFamily="2" charset="-122"/>
            </a:endParaRPr>
          </a:p>
          <a:p>
            <a:pPr lvl="1"/>
            <a:r>
              <a:rPr lang="zh-CN" altLang="en-US" strike="sngStrike" dirty="0">
                <a:solidFill>
                  <a:schemeClr val="accent1">
                    <a:lumMod val="75000"/>
                  </a:schemeClr>
                </a:solidFill>
                <a:ea typeface="宋体" panose="02010600030101010101" pitchFamily="2" charset="-122"/>
              </a:rPr>
              <a:t>把硬盘中对应的数据块清零</a:t>
            </a:r>
            <a:endParaRPr lang="en-US" altLang="zh-CN" strike="sngStrike" dirty="0">
              <a:solidFill>
                <a:schemeClr val="accent1">
                  <a:lumMod val="75000"/>
                </a:schemeClr>
              </a:solidFill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把文件夹中的项删除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把文件占据的块标记为不再被用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endParaRPr lang="en-US" altLang="zh-CN" dirty="0">
              <a:ea typeface="宋体" panose="02010600030101010101" pitchFamily="2" charset="-122"/>
            </a:endParaRPr>
          </a:p>
          <a:p>
            <a:pPr lvl="1"/>
            <a:endParaRPr lang="en-US" altLang="zh-CN" dirty="0">
              <a:ea typeface="宋体" panose="02010600030101010101" pitchFamily="2" charset="-122"/>
            </a:endParaRPr>
          </a:p>
          <a:p>
            <a:pPr lvl="1"/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297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39BC704-2E5F-437A-8A84-D88053BF642F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关机时发生了什么</a:t>
            </a:r>
          </a:p>
        </p:txBody>
      </p:sp>
      <p:sp>
        <p:nvSpPr>
          <p:cNvPr id="307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关机由</a:t>
            </a:r>
            <a:r>
              <a:rPr lang="en-US" altLang="zh-CN">
                <a:ea typeface="宋体" panose="02010600030101010101" pitchFamily="2" charset="-122"/>
              </a:rPr>
              <a:t>Init</a:t>
            </a:r>
            <a:r>
              <a:rPr lang="zh-CN" altLang="en-US">
                <a:ea typeface="宋体" panose="02010600030101010101" pitchFamily="2" charset="-122"/>
              </a:rPr>
              <a:t>在接收到特定信号时发起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用停止信号通知所有的进程退出（</a:t>
            </a:r>
            <a:r>
              <a:rPr lang="en-US" altLang="zh-CN">
                <a:ea typeface="宋体" panose="02010600030101010101" pitchFamily="2" charset="-122"/>
              </a:rPr>
              <a:t>SIGSTOP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用杀死信号保证所有的进程退出</a:t>
            </a:r>
            <a:r>
              <a:rPr lang="en-US" altLang="zh-CN">
                <a:ea typeface="宋体" panose="02010600030101010101" pitchFamily="2" charset="-122"/>
              </a:rPr>
              <a:t>(SIGKILL)</a:t>
            </a:r>
          </a:p>
          <a:p>
            <a:r>
              <a:rPr lang="zh-CN" altLang="en-US">
                <a:ea typeface="宋体" panose="02010600030101010101" pitchFamily="2" charset="-122"/>
              </a:rPr>
              <a:t>各层各式的内存数据回写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关闭电源</a:t>
            </a:r>
            <a:endParaRPr lang="en-US" altLang="zh-CN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3072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1EFD60D-0DEE-4C25-A281-30E1773B39C5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如果意外断电会怎么样？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如果数据在缓存中？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如果磁头正在写入？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如果磁头正在飞行？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如何应对这些意外事件？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3175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F249B91-81FB-4B3D-B69A-7CDD71DB267B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97BDF-E672-AE98-2C9E-FDCBA09B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BE4EF5-3AE9-5FD0-8251-3C87B9BEE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980728"/>
            <a:ext cx="8064500" cy="5760640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OS</a:t>
            </a:r>
            <a:r>
              <a:rPr lang="zh-CN" altLang="en-US" dirty="0"/>
              <a:t>在系统启动的时候频频出镜，接管所有的硬件资源并建立索引</a:t>
            </a:r>
            <a:endParaRPr lang="en-US" altLang="zh-CN" dirty="0"/>
          </a:p>
          <a:p>
            <a:pPr lvl="1"/>
            <a:r>
              <a:rPr lang="zh-CN" altLang="en-US" dirty="0"/>
              <a:t>中断向量表、上下文数据结构、可用物理内存</a:t>
            </a:r>
            <a:endParaRPr lang="en-US" altLang="zh-CN" dirty="0"/>
          </a:p>
          <a:p>
            <a:r>
              <a:rPr lang="en-US" altLang="zh-CN" dirty="0"/>
              <a:t>OS</a:t>
            </a:r>
            <a:r>
              <a:rPr lang="zh-CN" altLang="en-US" dirty="0"/>
              <a:t>启动成功后，创建一个进程，从此控制权交到用户空间</a:t>
            </a:r>
            <a:endParaRPr lang="en-US" altLang="zh-CN" dirty="0"/>
          </a:p>
          <a:p>
            <a:r>
              <a:rPr lang="zh-CN" altLang="en-US" dirty="0"/>
              <a:t>用户空间的进程都是通过创建进程的系统调用复制而来，新的进程利用</a:t>
            </a:r>
            <a:r>
              <a:rPr lang="en-US" altLang="zh-CN" dirty="0" err="1"/>
              <a:t>mmap</a:t>
            </a:r>
            <a:r>
              <a:rPr lang="zh-CN" altLang="en-US" dirty="0"/>
              <a:t>或者其他调用构建自己的地址空间</a:t>
            </a:r>
            <a:endParaRPr lang="en-US" altLang="zh-CN" dirty="0"/>
          </a:p>
          <a:p>
            <a:r>
              <a:rPr lang="zh-CN" altLang="en-US" dirty="0"/>
              <a:t>在构建好的空间中，进程的运行就是用户程序的指令流填入处理器中，这个过程与操作系统无关</a:t>
            </a:r>
            <a:endParaRPr lang="en-US" altLang="zh-CN" dirty="0"/>
          </a:p>
          <a:p>
            <a:r>
              <a:rPr lang="zh-CN" altLang="en-US" dirty="0"/>
              <a:t>中断（外设）和异常（</a:t>
            </a:r>
            <a:r>
              <a:rPr lang="en-US" altLang="zh-CN" dirty="0" err="1"/>
              <a:t>syscall</a:t>
            </a:r>
            <a:r>
              <a:rPr lang="en-US" altLang="zh-CN" dirty="0"/>
              <a:t>, page fault)</a:t>
            </a:r>
            <a:r>
              <a:rPr lang="zh-CN" altLang="en-US" dirty="0"/>
              <a:t>是</a:t>
            </a:r>
            <a:r>
              <a:rPr lang="en-US" altLang="zh-CN" dirty="0"/>
              <a:t>OS</a:t>
            </a:r>
            <a:r>
              <a:rPr lang="zh-CN" altLang="en-US" dirty="0"/>
              <a:t>出场的主要时机</a:t>
            </a:r>
            <a:endParaRPr lang="en-US" altLang="zh-CN" dirty="0"/>
          </a:p>
          <a:p>
            <a:r>
              <a:rPr lang="zh-CN" altLang="en-US" dirty="0"/>
              <a:t>时钟中断是主要的调度源之一</a:t>
            </a:r>
            <a:endParaRPr lang="en-US" altLang="zh-CN" dirty="0"/>
          </a:p>
          <a:p>
            <a:pPr lvl="1"/>
            <a:r>
              <a:rPr lang="zh-CN" altLang="en-US" dirty="0"/>
              <a:t>优先级、时间片轮转、先进先出。。。。</a:t>
            </a:r>
            <a:endParaRPr lang="en-US" altLang="zh-CN" dirty="0"/>
          </a:p>
          <a:p>
            <a:r>
              <a:rPr lang="zh-CN" altLang="en-US" dirty="0"/>
              <a:t>缺页异常是主要的页面转换驱动力</a:t>
            </a:r>
            <a:endParaRPr lang="en-US" altLang="zh-CN" dirty="0"/>
          </a:p>
          <a:p>
            <a:pPr lvl="1"/>
            <a:r>
              <a:rPr lang="en-US" altLang="zh-CN" dirty="0" err="1"/>
              <a:t>LRU</a:t>
            </a:r>
            <a:r>
              <a:rPr lang="zh-CN" altLang="en-US" dirty="0"/>
              <a:t>，</a:t>
            </a:r>
            <a:r>
              <a:rPr lang="en-US" altLang="zh-CN" dirty="0"/>
              <a:t>FIFO</a:t>
            </a:r>
            <a:r>
              <a:rPr lang="zh-CN" altLang="en-US" dirty="0"/>
              <a:t>，时钟调度法。。。。</a:t>
            </a:r>
            <a:endParaRPr lang="en-US" altLang="zh-CN" dirty="0"/>
          </a:p>
          <a:p>
            <a:r>
              <a:rPr lang="zh-CN" altLang="en-US" dirty="0"/>
              <a:t>系统调用是主要的进程状态变化驱动力</a:t>
            </a:r>
            <a:endParaRPr lang="en-US" altLang="zh-CN" dirty="0"/>
          </a:p>
          <a:p>
            <a:pPr lvl="1"/>
            <a:r>
              <a:rPr lang="zh-CN" altLang="en-US" dirty="0"/>
              <a:t>运行变阻塞</a:t>
            </a:r>
            <a:endParaRPr lang="en-US" altLang="zh-CN" dirty="0"/>
          </a:p>
          <a:p>
            <a:r>
              <a:rPr lang="zh-CN" altLang="en-US" dirty="0"/>
              <a:t>外设的中断是另一个进程状态变化驱动力</a:t>
            </a:r>
            <a:endParaRPr lang="en-US" altLang="zh-CN" dirty="0"/>
          </a:p>
          <a:p>
            <a:pPr lvl="1"/>
            <a:r>
              <a:rPr lang="zh-CN" altLang="en-US" dirty="0"/>
              <a:t>阻塞变就绪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C98332-A437-B825-9986-6E2223D2E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987926-C118-1B4A-04BB-56BB099AC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3C1D0F-C8F8-A7E5-1818-99A6BAD61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88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662301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3277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6756C03-1F72-4328-AC3D-15E2F07B5AA7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2060575"/>
            <a:ext cx="7777162" cy="892175"/>
          </a:xfrm>
        </p:spPr>
        <p:txBody>
          <a:bodyPr/>
          <a:lstStyle/>
          <a:p>
            <a:pPr eaLnBrk="1" hangingPunct="1"/>
            <a:r>
              <a:rPr lang="en-US" altLang="zh-CN" sz="5400" i="1">
                <a:solidFill>
                  <a:srgbClr val="993300"/>
                </a:solidFill>
                <a:ea typeface="宋体" panose="02010600030101010101" pitchFamily="2" charset="-122"/>
              </a:rPr>
              <a:t>Thanks for your time!</a:t>
            </a:r>
            <a:br>
              <a:rPr lang="en-US" altLang="zh-CN" sz="5400" i="1">
                <a:solidFill>
                  <a:srgbClr val="993300"/>
                </a:solidFill>
                <a:ea typeface="宋体" panose="02010600030101010101" pitchFamily="2" charset="-122"/>
              </a:rPr>
            </a:br>
            <a:r>
              <a:rPr lang="en-US" altLang="zh-CN" sz="5400" i="1">
                <a:solidFill>
                  <a:srgbClr val="993300"/>
                </a:solidFill>
                <a:ea typeface="宋体" panose="02010600030101010101" pitchFamily="2" charset="-122"/>
              </a:rPr>
              <a:t>Questions &amp; Answers</a:t>
            </a:r>
            <a:endParaRPr lang="en-US" altLang="ko-KR" sz="5400" i="1">
              <a:solidFill>
                <a:srgbClr val="993300"/>
              </a:solidFill>
              <a:ea typeface="굴림"/>
              <a:cs typeface="굴림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56175D-CB60-9360-5BBE-E1744530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如何获得物理内存分布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B10019-BCE2-E079-BFD4-7C0E0B9A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循环探测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BIOS</a:t>
            </a:r>
            <a:r>
              <a:rPr lang="zh-CN" altLang="en-US" dirty="0"/>
              <a:t>调用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65D053-CEF5-5750-30A9-229D26E23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91C93F-0EE5-3F58-E03B-CA19EB8F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F668B5-A021-1CA1-4D43-8575705D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DDD7CE-227D-54A0-0266-9591B49C3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138436"/>
            <a:ext cx="5251096" cy="45811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FAFE3C6-F130-C4B8-ED17-62F1127BF170}"/>
              </a:ext>
            </a:extLst>
          </p:cNvPr>
          <p:cNvSpPr txBox="1"/>
          <p:nvPr/>
        </p:nvSpPr>
        <p:spPr>
          <a:xfrm>
            <a:off x="971550" y="6096954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http://</a:t>
            </a:r>
            <a:r>
              <a:rPr lang="en-US" altLang="zh-CN" dirty="0" err="1"/>
              <a:t>www.uruk.org</a:t>
            </a:r>
            <a:r>
              <a:rPr lang="en-US" altLang="zh-CN" dirty="0"/>
              <a:t>/</a:t>
            </a:r>
            <a:r>
              <a:rPr lang="en-US" altLang="zh-CN" dirty="0" err="1"/>
              <a:t>orig</a:t>
            </a:r>
            <a:r>
              <a:rPr lang="en-US" altLang="zh-CN" dirty="0"/>
              <a:t>-grub/</a:t>
            </a:r>
            <a:r>
              <a:rPr lang="en-US" altLang="zh-CN" dirty="0" err="1"/>
              <a:t>mem64mb.html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2437401"/>
      </p:ext>
    </p:extLst>
  </p:cSld>
  <p:clrMapOvr>
    <a:masterClrMapping/>
  </p:clrMapOvr>
</p:sld>
</file>

<file path=ppt/theme/theme1.xml><?xml version="1.0" encoding="utf-8"?>
<a:theme xmlns:a="http://schemas.openxmlformats.org/drawingml/2006/main" name="psh3_Print">
  <a:themeElements>
    <a:clrScheme name="psh3_Print 2">
      <a:dk1>
        <a:srgbClr val="000000"/>
      </a:dk1>
      <a:lt1>
        <a:srgbClr val="FFFFFF"/>
      </a:lt1>
      <a:dk2>
        <a:srgbClr val="003366"/>
      </a:dk2>
      <a:lt2>
        <a:srgbClr val="CCCCCC"/>
      </a:lt2>
      <a:accent1>
        <a:srgbClr val="C0C9F6"/>
      </a:accent1>
      <a:accent2>
        <a:srgbClr val="A1B67A"/>
      </a:accent2>
      <a:accent3>
        <a:srgbClr val="FFFFFF"/>
      </a:accent3>
      <a:accent4>
        <a:srgbClr val="000000"/>
      </a:accent4>
      <a:accent5>
        <a:srgbClr val="DCE1FA"/>
      </a:accent5>
      <a:accent6>
        <a:srgbClr val="91A56E"/>
      </a:accent6>
      <a:hlink>
        <a:srgbClr val="789ED0"/>
      </a:hlink>
      <a:folHlink>
        <a:srgbClr val="B2B2B2"/>
      </a:folHlink>
    </a:clrScheme>
    <a:fontScheme name="psh3_Print">
      <a:majorFont>
        <a:latin typeface="Times New Roman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sh3_Print 1">
        <a:dk1>
          <a:srgbClr val="5F5F5F"/>
        </a:dk1>
        <a:lt1>
          <a:srgbClr val="FFFFFF"/>
        </a:lt1>
        <a:dk2>
          <a:srgbClr val="000000"/>
        </a:dk2>
        <a:lt2>
          <a:srgbClr val="DDDDDD"/>
        </a:lt2>
        <a:accent1>
          <a:srgbClr val="C0C0C0"/>
        </a:accent1>
        <a:accent2>
          <a:srgbClr val="EAEAEA"/>
        </a:accent2>
        <a:accent3>
          <a:srgbClr val="FFFFFF"/>
        </a:accent3>
        <a:accent4>
          <a:srgbClr val="505050"/>
        </a:accent4>
        <a:accent5>
          <a:srgbClr val="DCDCDC"/>
        </a:accent5>
        <a:accent6>
          <a:srgbClr val="D4D4D4"/>
        </a:accent6>
        <a:hlink>
          <a:srgbClr val="4D4D4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3_Print 2">
        <a:dk1>
          <a:srgbClr val="000000"/>
        </a:dk1>
        <a:lt1>
          <a:srgbClr val="FFFFFF"/>
        </a:lt1>
        <a:dk2>
          <a:srgbClr val="003366"/>
        </a:dk2>
        <a:lt2>
          <a:srgbClr val="CCCCCC"/>
        </a:lt2>
        <a:accent1>
          <a:srgbClr val="C0C9F6"/>
        </a:accent1>
        <a:accent2>
          <a:srgbClr val="A1B67A"/>
        </a:accent2>
        <a:accent3>
          <a:srgbClr val="FFFFFF"/>
        </a:accent3>
        <a:accent4>
          <a:srgbClr val="000000"/>
        </a:accent4>
        <a:accent5>
          <a:srgbClr val="DCE1FA"/>
        </a:accent5>
        <a:accent6>
          <a:srgbClr val="91A56E"/>
        </a:accent6>
        <a:hlink>
          <a:srgbClr val="789ED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3_Print 3">
        <a:dk1>
          <a:srgbClr val="384868"/>
        </a:dk1>
        <a:lt1>
          <a:srgbClr val="FFFFFF"/>
        </a:lt1>
        <a:dk2>
          <a:srgbClr val="000000"/>
        </a:dk2>
        <a:lt2>
          <a:srgbClr val="CCCCCC"/>
        </a:lt2>
        <a:accent1>
          <a:srgbClr val="C0C9F6"/>
        </a:accent1>
        <a:accent2>
          <a:srgbClr val="A1B67A"/>
        </a:accent2>
        <a:accent3>
          <a:srgbClr val="FFFFFF"/>
        </a:accent3>
        <a:accent4>
          <a:srgbClr val="2E3C58"/>
        </a:accent4>
        <a:accent5>
          <a:srgbClr val="DCE1FA"/>
        </a:accent5>
        <a:accent6>
          <a:srgbClr val="91A56E"/>
        </a:accent6>
        <a:hlink>
          <a:srgbClr val="789ED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psh3_Print</Template>
  <TotalTime>0</TotalTime>
  <Words>5369</Words>
  <Application>Microsoft Office PowerPoint</Application>
  <PresentationFormat>全屏显示(4:3)</PresentationFormat>
  <Paragraphs>1046</Paragraphs>
  <Slides>89</Slides>
  <Notes>7</Notes>
  <HiddenSlides>2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103" baseType="lpstr">
      <vt:lpstr>굴림</vt:lpstr>
      <vt:lpstr>HelveticaNeue Regular</vt:lpstr>
      <vt:lpstr>华文琥珀</vt:lpstr>
      <vt:lpstr>宋体</vt:lpstr>
      <vt:lpstr>微软雅黑</vt:lpstr>
      <vt:lpstr>Arial</vt:lpstr>
      <vt:lpstr>Calibri</vt:lpstr>
      <vt:lpstr>Courier New</vt:lpstr>
      <vt:lpstr>Helvetica</vt:lpstr>
      <vt:lpstr>Raleway</vt:lpstr>
      <vt:lpstr>Times New Roman</vt:lpstr>
      <vt:lpstr>Verdana</vt:lpstr>
      <vt:lpstr>Wingdings</vt:lpstr>
      <vt:lpstr>psh3_Print</vt:lpstr>
      <vt:lpstr>Operating System</vt:lpstr>
      <vt:lpstr>操作系统未被“理论原理”覆盖的部分</vt:lpstr>
      <vt:lpstr>ucore 概览</vt:lpstr>
      <vt:lpstr>系统上电时发生了什么</vt:lpstr>
      <vt:lpstr>什么是BIOS？</vt:lpstr>
      <vt:lpstr>扩展问题：关于BIOS</vt:lpstr>
      <vt:lpstr>再扩展问题：关于SBI</vt:lpstr>
      <vt:lpstr>关于BIOS</vt:lpstr>
      <vt:lpstr>如何获得物理内存分布</vt:lpstr>
      <vt:lpstr>获得物理内存分布后OS如何使用</vt:lpstr>
      <vt:lpstr>为什么新买的内存可以用在原来的程序中？</vt:lpstr>
      <vt:lpstr>另人抓狂的80386 实模式、保护模式、段机制、页机制</vt:lpstr>
      <vt:lpstr>uCore中的地址转换过程</vt:lpstr>
      <vt:lpstr>PowerPoint 演示文稿</vt:lpstr>
      <vt:lpstr>RISC-V</vt:lpstr>
      <vt:lpstr>Ucore中的地址偏移问题</vt:lpstr>
      <vt:lpstr>OS在内存地址的哪个位置？</vt:lpstr>
      <vt:lpstr>OS以为自己在哪个地址？</vt:lpstr>
      <vt:lpstr>一点链接器的细节</vt:lpstr>
      <vt:lpstr>地址差异</vt:lpstr>
      <vt:lpstr>Ucore on X86</vt:lpstr>
      <vt:lpstr>一点链接器的细节</vt:lpstr>
      <vt:lpstr>但是事实并非如此。。。。。。</vt:lpstr>
      <vt:lpstr>手动偏移</vt:lpstr>
      <vt:lpstr>自动偏移：__gdtdesc内容</vt:lpstr>
      <vt:lpstr>准备开启页机制</vt:lpstr>
      <vt:lpstr>启动段的页表准备</vt:lpstr>
      <vt:lpstr>ucore启动页表的准备</vt:lpstr>
      <vt:lpstr>X86启动段的页表准备</vt:lpstr>
      <vt:lpstr>启动段机制</vt:lpstr>
      <vt:lpstr>Ucore on X86中的限制</vt:lpstr>
      <vt:lpstr>Ucore on X86中的限制</vt:lpstr>
      <vt:lpstr>系统上电时发生了什么</vt:lpstr>
      <vt:lpstr>系统上电时发生了什么</vt:lpstr>
      <vt:lpstr>第一个进程建立时系统的样子</vt:lpstr>
      <vt:lpstr>系统启动完成时地址空间布局</vt:lpstr>
      <vt:lpstr>系统启动完成时OS的状态</vt:lpstr>
      <vt:lpstr>进程的创建和管理</vt:lpstr>
      <vt:lpstr>第一个进程通过exec执行init得到</vt:lpstr>
      <vt:lpstr>Exec时发生了什么</vt:lpstr>
      <vt:lpstr>进程开始执行后地址空间的状态</vt:lpstr>
      <vt:lpstr>进程开始执行后地址空间的状态</vt:lpstr>
      <vt:lpstr>Ucore on X86 中VPT的意义是什么？</vt:lpstr>
      <vt:lpstr>Ucore riscv 中VPT的意义是什么？</vt:lpstr>
      <vt:lpstr>用户眼中的操作系统</vt:lpstr>
      <vt:lpstr>Shell Demo</vt:lpstr>
      <vt:lpstr>Shell的原理</vt:lpstr>
      <vt:lpstr>Shell的原理</vt:lpstr>
      <vt:lpstr>进程的创建和管理</vt:lpstr>
      <vt:lpstr>Fork 后，如果不exec会怎么样？</vt:lpstr>
      <vt:lpstr>fork调用后</vt:lpstr>
      <vt:lpstr>PowerPoint 演示文稿</vt:lpstr>
      <vt:lpstr>进程在运行过程中如何与OS交互</vt:lpstr>
      <vt:lpstr>虚拟内存管理示例:mmap</vt:lpstr>
      <vt:lpstr>示例：文件内容扫描</vt:lpstr>
      <vt:lpstr>如何避免这一份重复的copy?</vt:lpstr>
      <vt:lpstr>PowerPoint 演示文稿</vt:lpstr>
      <vt:lpstr>利用mmap加载数据</vt:lpstr>
      <vt:lpstr>Mmap为什么可以省下空间？</vt:lpstr>
      <vt:lpstr>PowerPoint 演示文稿</vt:lpstr>
      <vt:lpstr>Content of PCB</vt:lpstr>
      <vt:lpstr>Task_Struct in Linux</vt:lpstr>
      <vt:lpstr>前情提要</vt:lpstr>
      <vt:lpstr>页面交换发生在多进程共享场景</vt:lpstr>
      <vt:lpstr>内存交换：_fifo_tick_event的意义是什么</vt:lpstr>
      <vt:lpstr>PowerPoint 演示文稿</vt:lpstr>
      <vt:lpstr>缺页异常的过程中的细节</vt:lpstr>
      <vt:lpstr>缺页异常的过程中的细节</vt:lpstr>
      <vt:lpstr>程序运行的过程中，OS在干什么</vt:lpstr>
      <vt:lpstr>权限管理与隔离是如何实现的</vt:lpstr>
      <vt:lpstr>权限管理最终是怎么实现的</vt:lpstr>
      <vt:lpstr>指令的等级状态</vt:lpstr>
      <vt:lpstr>如何实现权限迁移</vt:lpstr>
      <vt:lpstr>OS内存区域中都是什么</vt:lpstr>
      <vt:lpstr>进程的创建和管理</vt:lpstr>
      <vt:lpstr>内存申请和内存释放</vt:lpstr>
      <vt:lpstr>一个变量的生命周期</vt:lpstr>
      <vt:lpstr>一个页面的生命周期</vt:lpstr>
      <vt:lpstr>解决方案</vt:lpstr>
      <vt:lpstr>进程的资源如何回收</vt:lpstr>
      <vt:lpstr>文件系统有这么“不堪”吗</vt:lpstr>
      <vt:lpstr>文件写入（修改）时发生了什么？</vt:lpstr>
      <vt:lpstr>Split-Level I/O Scheduling:  Multi-Layer Hooks</vt:lpstr>
      <vt:lpstr>文件删除时发生了什么？</vt:lpstr>
      <vt:lpstr>文件删除时发生了什么？</vt:lpstr>
      <vt:lpstr>关机时发生了什么</vt:lpstr>
      <vt:lpstr>如果意外断电会怎么样？</vt:lpstr>
      <vt:lpstr>总结</vt:lpstr>
      <vt:lpstr>Thanks for your time! Questions &amp;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2023-12-04T10:21:55Z</dcterms:created>
  <dcterms:modified xsi:type="dcterms:W3CDTF">2023-12-04T10:21:59Z</dcterms:modified>
</cp:coreProperties>
</file>